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325" r:id="rId14"/>
    <p:sldId id="271" r:id="rId15"/>
    <p:sldId id="273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93" r:id="rId24"/>
    <p:sldId id="294" r:id="rId25"/>
    <p:sldId id="296" r:id="rId26"/>
    <p:sldId id="297" r:id="rId27"/>
    <p:sldId id="298" r:id="rId28"/>
    <p:sldId id="323" r:id="rId29"/>
    <p:sldId id="300" r:id="rId30"/>
    <p:sldId id="301" r:id="rId31"/>
    <p:sldId id="302" r:id="rId32"/>
    <p:sldId id="305" r:id="rId33"/>
    <p:sldId id="306" r:id="rId34"/>
    <p:sldId id="303" r:id="rId35"/>
    <p:sldId id="307" r:id="rId36"/>
    <p:sldId id="274" r:id="rId37"/>
    <p:sldId id="290" r:id="rId38"/>
    <p:sldId id="304" r:id="rId39"/>
    <p:sldId id="310" r:id="rId40"/>
    <p:sldId id="324" r:id="rId41"/>
    <p:sldId id="311" r:id="rId42"/>
    <p:sldId id="276" r:id="rId43"/>
    <p:sldId id="312" r:id="rId44"/>
    <p:sldId id="321" r:id="rId45"/>
    <p:sldId id="314" r:id="rId46"/>
    <p:sldId id="322" r:id="rId47"/>
    <p:sldId id="315" r:id="rId48"/>
    <p:sldId id="317" r:id="rId49"/>
    <p:sldId id="319" r:id="rId50"/>
    <p:sldId id="277" r:id="rId51"/>
    <p:sldId id="320" r:id="rId52"/>
    <p:sldId id="284" r:id="rId53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" id="{FF8E203A-4EC4-407E-B999-AA7F97639140}">
          <p14:sldIdLst>
            <p14:sldId id="256"/>
          </p14:sldIdLst>
        </p14:section>
        <p14:section name="Parte I - Motivacion" id="{0465119A-0D15-4FA3-A323-286ACB514C2E}">
          <p14:sldIdLst>
            <p14:sldId id="257"/>
            <p14:sldId id="258"/>
            <p14:sldId id="259"/>
            <p14:sldId id="260"/>
          </p14:sldIdLst>
        </p14:section>
        <p14:section name="Parte II - Planteo" id="{32978157-F580-488B-A874-70A0F90A8597}">
          <p14:sldIdLst>
            <p14:sldId id="261"/>
            <p14:sldId id="262"/>
            <p14:sldId id="263"/>
            <p14:sldId id="264"/>
            <p14:sldId id="266"/>
            <p14:sldId id="267"/>
            <p14:sldId id="268"/>
            <p14:sldId id="325"/>
          </p14:sldIdLst>
        </p14:section>
        <p14:section name="Parte III - Diseno" id="{2F8D0E5F-6051-456F-9BB0-16E92D36CE84}">
          <p14:sldIdLst>
            <p14:sldId id="271"/>
            <p14:sldId id="273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  <p14:sldId id="296"/>
            <p14:sldId id="297"/>
            <p14:sldId id="298"/>
            <p14:sldId id="323"/>
            <p14:sldId id="300"/>
            <p14:sldId id="301"/>
            <p14:sldId id="302"/>
            <p14:sldId id="305"/>
            <p14:sldId id="306"/>
            <p14:sldId id="303"/>
            <p14:sldId id="307"/>
          </p14:sldIdLst>
        </p14:section>
        <p14:section name="Parte IV - Implementacion" id="{0499B591-E76A-4C31-8D1B-5334681BC20B}">
          <p14:sldIdLst>
            <p14:sldId id="274"/>
            <p14:sldId id="290"/>
            <p14:sldId id="304"/>
            <p14:sldId id="310"/>
            <p14:sldId id="324"/>
            <p14:sldId id="311"/>
          </p14:sldIdLst>
        </p14:section>
        <p14:section name="Parte V - Pruebas" id="{A15D17B8-A4DA-4959-9083-39DF2287BB54}">
          <p14:sldIdLst>
            <p14:sldId id="276"/>
            <p14:sldId id="312"/>
            <p14:sldId id="321"/>
            <p14:sldId id="314"/>
            <p14:sldId id="322"/>
            <p14:sldId id="315"/>
            <p14:sldId id="317"/>
            <p14:sldId id="319"/>
          </p14:sldIdLst>
        </p14:section>
        <p14:section name="Parte VI - Conclusiones" id="{C1881687-9580-4616-9921-4E5288F17B87}">
          <p14:sldIdLst>
            <p14:sldId id="277"/>
            <p14:sldId id="320"/>
          </p14:sldIdLst>
        </p14:section>
        <p14:section name="Gracias" id="{605442F9-9B23-4027-AF45-50EDC6ABC687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37864" autoAdjust="0"/>
  </p:normalViewPr>
  <p:slideViewPr>
    <p:cSldViewPr>
      <p:cViewPr varScale="1">
        <p:scale>
          <a:sx n="33" d="100"/>
          <a:sy n="33" d="100"/>
        </p:scale>
        <p:origin x="240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267" d="100"/>
        <a:sy n="267" d="100"/>
      </p:scale>
      <p:origin x="0" y="0"/>
    </p:cViewPr>
  </p:notesTextViewPr>
  <p:sorterViewPr>
    <p:cViewPr>
      <p:scale>
        <a:sx n="100" d="100"/>
        <a:sy n="100" d="100"/>
      </p:scale>
      <p:origin x="0" y="-6168"/>
    </p:cViewPr>
  </p:sorterViewPr>
  <p:notesViewPr>
    <p:cSldViewPr>
      <p:cViewPr varScale="1">
        <p:scale>
          <a:sx n="125" d="100"/>
          <a:sy n="125" d="100"/>
        </p:scale>
        <p:origin x="121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2983AA-DAB1-FB16-6B6D-5813AE196B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9F9C2-6624-6631-EB9E-58915D7DE8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A37FF-ADCE-40E4-BCF7-7A89A08B2DCB}" type="datetimeFigureOut">
              <a:rPr lang="es-AR" smtClean="0"/>
              <a:t>14/12/2022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0637D-3864-28F9-9A78-8779DED0B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E55A0-BC73-D4EB-1BC8-11C2170794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C4750-72AA-4FD4-BF4F-DA697BFB360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7801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71BEB-3A95-45B2-B08C-6BCA72718ACF}" type="datetimeFigureOut">
              <a:rPr lang="es-419" smtClean="0"/>
              <a:t>14/12/2022</a:t>
            </a:fld>
            <a:endParaRPr lang="es-419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4E659-7339-4F2D-917F-209D8E865DF6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7238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Agradecimientos</a:t>
            </a:r>
            <a:r>
              <a:rPr lang="es-419" noProof="0" dirty="0"/>
              <a:t> por venir</a:t>
            </a:r>
          </a:p>
          <a:p>
            <a:endParaRPr lang="es-419" noProof="0" dirty="0"/>
          </a:p>
          <a:p>
            <a:r>
              <a:rPr lang="es-419" noProof="0" dirty="0"/>
              <a:t>Les voy a contar sobre mi Proyecto Final</a:t>
            </a:r>
          </a:p>
          <a:p>
            <a:endParaRPr lang="es-419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noProof="0" dirty="0"/>
              <a:t>Llevo </a:t>
            </a:r>
            <a:r>
              <a:rPr lang="es-419" b="1" noProof="0" dirty="0"/>
              <a:t>9 meses </a:t>
            </a:r>
            <a:r>
              <a:rPr lang="es-419" noProof="0" dirty="0"/>
              <a:t>trabajando en el LEICI</a:t>
            </a:r>
          </a:p>
          <a:p>
            <a:endParaRPr lang="es-419" noProof="0" dirty="0"/>
          </a:p>
          <a:p>
            <a:r>
              <a:rPr lang="es-419" noProof="0" dirty="0"/>
              <a:t>Este es el </a:t>
            </a:r>
            <a:r>
              <a:rPr lang="es-419" b="1" noProof="0" dirty="0"/>
              <a:t>titulo del Proyecto</a:t>
            </a:r>
          </a:p>
          <a:p>
            <a:endParaRPr lang="es-419" noProof="0" dirty="0"/>
          </a:p>
          <a:p>
            <a:r>
              <a:rPr lang="es-419" dirty="0"/>
              <a:t>Se trata de…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60332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**  Que es un Convertidor CC-CC Conmutado **</a:t>
            </a:r>
          </a:p>
          <a:p>
            <a:endParaRPr lang="es-419" b="0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**  </a:t>
            </a:r>
            <a:r>
              <a:rPr lang="es-419" b="1" noProof="0" dirty="0">
                <a:sym typeface="Wingdings" panose="05000000000000000000" pitchFamily="2" charset="2"/>
              </a:rPr>
              <a:t>Funcionamiento del Circuito  </a:t>
            </a:r>
            <a:r>
              <a:rPr lang="es-419" b="0" noProof="0" dirty="0">
                <a:sym typeface="Wingdings" panose="05000000000000000000" pitchFamily="2" charset="2"/>
              </a:rPr>
              <a:t>**</a:t>
            </a:r>
          </a:p>
          <a:p>
            <a:endParaRPr lang="es-419" b="0" noProof="0" dirty="0">
              <a:sym typeface="Wingdings" panose="05000000000000000000" pitchFamily="2" charset="2"/>
            </a:endParaRPr>
          </a:p>
          <a:p>
            <a:r>
              <a:rPr lang="es-419" b="1" noProof="0" dirty="0">
                <a:sym typeface="Wingdings" panose="05000000000000000000" pitchFamily="2" charset="2"/>
              </a:rPr>
              <a:t>D</a:t>
            </a:r>
            <a:r>
              <a:rPr lang="es-419" b="0" noProof="0" dirty="0">
                <a:sym typeface="Wingdings" panose="05000000000000000000" pitchFamily="2" charset="2"/>
              </a:rPr>
              <a:t>  </a:t>
            </a:r>
            <a:r>
              <a:rPr lang="es-419" b="1" noProof="0" dirty="0">
                <a:sym typeface="Wingdings" panose="05000000000000000000" pitchFamily="2" charset="2"/>
              </a:rPr>
              <a:t>  Proporción de T</a:t>
            </a:r>
            <a:r>
              <a:rPr lang="es-419" b="1" baseline="-25000" noProof="0" dirty="0">
                <a:sym typeface="Wingdings" panose="05000000000000000000" pitchFamily="2" charset="2"/>
              </a:rPr>
              <a:t>S</a:t>
            </a:r>
            <a:r>
              <a:rPr lang="es-419" b="1" baseline="0" noProof="0" dirty="0">
                <a:sym typeface="Wingdings" panose="05000000000000000000" pitchFamily="2" charset="2"/>
              </a:rPr>
              <a:t> </a:t>
            </a:r>
            <a:r>
              <a:rPr lang="es-419" b="0" baseline="0" noProof="0" dirty="0">
                <a:sym typeface="Wingdings" panose="05000000000000000000" pitchFamily="2" charset="2"/>
              </a:rPr>
              <a:t>en </a:t>
            </a:r>
            <a:r>
              <a:rPr lang="es-419" b="1" baseline="0" noProof="0" dirty="0">
                <a:sym typeface="Wingdings" panose="05000000000000000000" pitchFamily="2" charset="2"/>
              </a:rPr>
              <a:t>llave cerrada </a:t>
            </a:r>
            <a:r>
              <a:rPr lang="es-419" b="0" baseline="0" noProof="0" dirty="0">
                <a:sym typeface="Wingdings" panose="05000000000000000000" pitchFamily="2" charset="2"/>
              </a:rPr>
              <a:t>(0&lt;</a:t>
            </a:r>
            <a:r>
              <a:rPr lang="es-419" b="1" baseline="0" noProof="0" dirty="0">
                <a:sym typeface="Wingdings" panose="05000000000000000000" pitchFamily="2" charset="2"/>
              </a:rPr>
              <a:t>D</a:t>
            </a:r>
            <a:r>
              <a:rPr lang="es-419" b="0" baseline="0" noProof="0" dirty="0">
                <a:sym typeface="Wingdings" panose="05000000000000000000" pitchFamily="2" charset="2"/>
              </a:rPr>
              <a:t>&lt;1)</a:t>
            </a:r>
            <a:endParaRPr lang="es-419" b="0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Reductor    </a:t>
            </a:r>
            <a:r>
              <a:rPr lang="es-419" b="1" i="1" noProof="0" dirty="0">
                <a:sym typeface="Wingdings" panose="05000000000000000000" pitchFamily="2" charset="2"/>
              </a:rPr>
              <a:t>V</a:t>
            </a:r>
            <a:r>
              <a:rPr lang="es-419" b="1" i="1" baseline="-25000" noProof="0" dirty="0">
                <a:sym typeface="Wingdings" panose="05000000000000000000" pitchFamily="2" charset="2"/>
              </a:rPr>
              <a:t>o</a:t>
            </a:r>
            <a:r>
              <a:rPr lang="es-419" b="1" noProof="0" dirty="0">
                <a:sym typeface="Wingdings" panose="05000000000000000000" pitchFamily="2" charset="2"/>
              </a:rPr>
              <a:t> Media </a:t>
            </a:r>
            <a:r>
              <a:rPr lang="es-419" b="0" i="0" noProof="0" dirty="0">
                <a:sym typeface="Wingdings" panose="05000000000000000000" pitchFamily="2" charset="2"/>
              </a:rPr>
              <a:t>= </a:t>
            </a:r>
            <a:r>
              <a:rPr lang="es-419" b="1" i="1" noProof="0" dirty="0">
                <a:sym typeface="Wingdings" panose="05000000000000000000" pitchFamily="2" charset="2"/>
              </a:rPr>
              <a:t>V</a:t>
            </a:r>
            <a:r>
              <a:rPr lang="es-419" b="1" i="1" baseline="-25000" noProof="0" dirty="0">
                <a:sym typeface="Wingdings" panose="05000000000000000000" pitchFamily="2" charset="2"/>
              </a:rPr>
              <a:t>S</a:t>
            </a:r>
            <a:r>
              <a:rPr lang="es-419" b="1" i="1" noProof="0" dirty="0">
                <a:sym typeface="Wingdings" panose="05000000000000000000" pitchFamily="2" charset="2"/>
              </a:rPr>
              <a:t>.D  </a:t>
            </a:r>
            <a:r>
              <a:rPr lang="es-419" b="0" i="0" noProof="0" dirty="0">
                <a:sym typeface="Wingdings" panose="05000000000000000000" pitchFamily="2" charset="2"/>
              </a:rPr>
              <a:t>  </a:t>
            </a:r>
            <a:r>
              <a:rPr lang="es-419" b="1" i="0" noProof="0" dirty="0">
                <a:sym typeface="Wingdings" panose="05000000000000000000" pitchFamily="2" charset="2"/>
              </a:rPr>
              <a:t>Reduce</a:t>
            </a:r>
            <a:r>
              <a:rPr lang="es-419" b="0" i="0" noProof="0" dirty="0">
                <a:sym typeface="Wingdings" panose="05000000000000000000" pitchFamily="2" charset="2"/>
              </a:rPr>
              <a:t> tensión</a:t>
            </a:r>
          </a:p>
          <a:p>
            <a:endParaRPr lang="es-419" b="1" noProof="0" dirty="0">
              <a:sym typeface="Wingdings" panose="05000000000000000000" pitchFamily="2" charset="2"/>
            </a:endParaRPr>
          </a:p>
          <a:p>
            <a:r>
              <a:rPr lang="es-419" b="1" noProof="0" dirty="0">
                <a:sym typeface="Wingdings" panose="05000000000000000000" pitchFamily="2" charset="2"/>
              </a:rPr>
              <a:t>Filtro de salida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Tensión Continua</a:t>
            </a:r>
          </a:p>
          <a:p>
            <a:r>
              <a:rPr lang="es-419" b="1" noProof="0" dirty="0"/>
              <a:t>Llave</a:t>
            </a:r>
            <a:r>
              <a:rPr lang="es-419" b="0" noProof="0" dirty="0"/>
              <a:t>  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0" noProof="0" dirty="0"/>
              <a:t> </a:t>
            </a:r>
            <a:r>
              <a:rPr lang="es-419" b="1" noProof="0" dirty="0"/>
              <a:t>Transistor </a:t>
            </a:r>
            <a:r>
              <a:rPr lang="es-419" b="0" noProof="0" dirty="0">
                <a:sym typeface="Wingdings" panose="05000000000000000000" pitchFamily="2" charset="2"/>
              </a:rPr>
              <a:t>en</a:t>
            </a:r>
            <a:r>
              <a:rPr lang="es-419" b="1" noProof="0" dirty="0"/>
              <a:t> corte</a:t>
            </a:r>
            <a:r>
              <a:rPr lang="es-419" b="0" noProof="0" dirty="0"/>
              <a:t> y </a:t>
            </a:r>
            <a:r>
              <a:rPr lang="es-419" b="1" noProof="0" dirty="0"/>
              <a:t>saturación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64059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noProof="0" dirty="0"/>
              <a:t>Puente Completo  </a:t>
            </a:r>
            <a:r>
              <a:rPr lang="es-419" b="0" noProof="0" dirty="0">
                <a:sym typeface="Wingdings" panose="05000000000000000000" pitchFamily="2" charset="2"/>
              </a:rPr>
              <a:t></a:t>
            </a:r>
            <a:r>
              <a:rPr lang="es-419" b="1" noProof="0" dirty="0"/>
              <a:t>  Puente </a:t>
            </a:r>
            <a:r>
              <a:rPr lang="es-419" b="0" noProof="0" dirty="0"/>
              <a:t>de</a:t>
            </a:r>
            <a:r>
              <a:rPr lang="es-419" b="1" noProof="0" dirty="0"/>
              <a:t> transistores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0" noProof="0" dirty="0">
                <a:sym typeface="Wingdings" panose="05000000000000000000" pitchFamily="2" charset="2"/>
              </a:rPr>
              <a:t> Es un </a:t>
            </a:r>
            <a:r>
              <a:rPr lang="es-419" b="1" noProof="0" dirty="0">
                <a:sym typeface="Wingdings" panose="05000000000000000000" pitchFamily="2" charset="2"/>
              </a:rPr>
              <a:t>convertidor aislado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Transformador HF</a:t>
            </a:r>
            <a:endParaRPr lang="es-419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b="0" noProof="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noProof="0" dirty="0"/>
              <a:t>**  Explicar funcionamiento del convertidor  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0" noProof="0" dirty="0"/>
              <a:t>(Reduce o eleva)</a:t>
            </a:r>
          </a:p>
          <a:p>
            <a:endParaRPr lang="es-419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9105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0" noProof="0" dirty="0"/>
              <a:t>Mostrar </a:t>
            </a:r>
            <a:r>
              <a:rPr lang="es-419" b="1" noProof="0" dirty="0"/>
              <a:t>formas de onda</a:t>
            </a:r>
            <a:r>
              <a:rPr lang="es-419" b="0" noProof="0" dirty="0"/>
              <a:t> del </a:t>
            </a:r>
            <a:r>
              <a:rPr lang="es-419" b="1" noProof="0" dirty="0"/>
              <a:t>convertidor puente</a:t>
            </a:r>
          </a:p>
          <a:p>
            <a:endParaRPr lang="es-419" b="1" noProof="0" dirty="0"/>
          </a:p>
          <a:p>
            <a:r>
              <a:rPr lang="es-419" b="1" noProof="0" dirty="0"/>
              <a:t>Control del Convertidor  </a:t>
            </a:r>
            <a:r>
              <a:rPr lang="es-419" b="1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 err="1">
                <a:sym typeface="Wingdings" panose="05000000000000000000" pitchFamily="2" charset="2"/>
              </a:rPr>
              <a:t>P</a:t>
            </a:r>
            <a:r>
              <a:rPr lang="es-419" b="1" noProof="0" dirty="0" err="1"/>
              <a:t>hase</a:t>
            </a:r>
            <a:r>
              <a:rPr lang="es-419" b="1" noProof="0" dirty="0"/>
              <a:t>-Shift </a:t>
            </a:r>
            <a:r>
              <a:rPr lang="es-419" b="0" noProof="0" dirty="0"/>
              <a:t>/ Corrimiento de Fase</a:t>
            </a:r>
            <a:endParaRPr lang="es-419" b="1" noProof="0" dirty="0"/>
          </a:p>
          <a:p>
            <a:endParaRPr lang="es-419" b="1" noProof="0" dirty="0"/>
          </a:p>
          <a:p>
            <a:r>
              <a:rPr lang="es-419" b="1" noProof="0" dirty="0"/>
              <a:t>Controla indirectamente D</a:t>
            </a:r>
            <a:r>
              <a:rPr lang="es-419" b="1" baseline="-25000" noProof="0" dirty="0"/>
              <a:t>sec</a:t>
            </a:r>
          </a:p>
          <a:p>
            <a:endParaRPr lang="es-419" b="1" baseline="0" noProof="0" dirty="0"/>
          </a:p>
          <a:p>
            <a:r>
              <a:rPr lang="es-419" b="0" baseline="0" noProof="0" dirty="0"/>
              <a:t>**  Explicar el </a:t>
            </a:r>
            <a:r>
              <a:rPr lang="es-419" b="0" baseline="0" noProof="0" dirty="0" err="1"/>
              <a:t>phase</a:t>
            </a:r>
            <a:r>
              <a:rPr lang="es-419" b="0" baseline="0" noProof="0" dirty="0"/>
              <a:t>-shift  ** (Mencionar </a:t>
            </a:r>
            <a:r>
              <a:rPr lang="es-419" b="1" baseline="0" noProof="0" dirty="0"/>
              <a:t>PWM</a:t>
            </a:r>
            <a:r>
              <a:rPr lang="es-419" b="0" baseline="0" noProof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1730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Se encarga de </a:t>
            </a:r>
            <a:r>
              <a:rPr lang="es-419" b="1" noProof="0" dirty="0"/>
              <a:t>controlar todos los parámetros de la plataforma</a:t>
            </a:r>
          </a:p>
          <a:p>
            <a:endParaRPr lang="es-419" b="1" noProof="0" dirty="0"/>
          </a:p>
          <a:p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Mide Señales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Toma Datos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Genera Señales de Comando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Comunica con el Exterior</a:t>
            </a:r>
            <a:endParaRPr lang="es-419" b="0" noProof="0" dirty="0"/>
          </a:p>
          <a:p>
            <a:endParaRPr lang="es-419" b="0" noProof="0" dirty="0"/>
          </a:p>
          <a:p>
            <a:r>
              <a:rPr lang="es-419" b="0" noProof="0" dirty="0"/>
              <a:t>Para estas tareas, se </a:t>
            </a:r>
            <a:r>
              <a:rPr lang="es-419" b="1" noProof="0" dirty="0"/>
              <a:t>usa un microcontrolador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3742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Sistema Planteado a Grandes Rasgos</a:t>
            </a:r>
          </a:p>
          <a:p>
            <a:endParaRPr lang="es-419" b="1" noProof="0" dirty="0"/>
          </a:p>
          <a:p>
            <a:r>
              <a:rPr lang="es-419" b="0" noProof="0" dirty="0"/>
              <a:t>Explicar </a:t>
            </a:r>
            <a:r>
              <a:rPr lang="es-419" sz="1200" b="1" noProof="0" dirty="0"/>
              <a:t>proceso</a:t>
            </a:r>
            <a:r>
              <a:rPr lang="es-419" b="0" noProof="0" dirty="0"/>
              <a:t> por el que se </a:t>
            </a:r>
            <a:r>
              <a:rPr lang="es-419" b="1" noProof="0" dirty="0"/>
              <a:t>diseñaron</a:t>
            </a:r>
            <a:r>
              <a:rPr lang="es-419" b="0" noProof="0" dirty="0"/>
              <a:t> los </a:t>
            </a:r>
            <a:r>
              <a:rPr lang="es-419" b="1" noProof="0" dirty="0"/>
              <a:t>circuitos y componentes de la plataforma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27212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noProof="0" dirty="0">
                <a:sym typeface="Wingdings" panose="05000000000000000000" pitchFamily="2" charset="2"/>
              </a:rPr>
              <a:t>S</a:t>
            </a:r>
            <a:r>
              <a:rPr lang="es-419" b="1" noProof="0" dirty="0"/>
              <a:t>istema Completo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noProof="0" dirty="0"/>
              <a:t>Incluye </a:t>
            </a:r>
            <a:r>
              <a:rPr lang="es-419" b="1" noProof="0" dirty="0"/>
              <a:t>sistemas auxiliares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noProof="0" dirty="0"/>
          </a:p>
          <a:p>
            <a:r>
              <a:rPr lang="es-419" b="1" noProof="0" dirty="0"/>
              <a:t>Excitación</a:t>
            </a:r>
            <a:r>
              <a:rPr lang="es-419" b="0" noProof="0" dirty="0"/>
              <a:t>   |   </a:t>
            </a:r>
            <a:r>
              <a:rPr lang="es-419" b="1" noProof="0" dirty="0"/>
              <a:t>Medición</a:t>
            </a:r>
            <a:r>
              <a:rPr lang="es-419" b="0" noProof="0" dirty="0"/>
              <a:t>   |   </a:t>
            </a:r>
            <a:r>
              <a:rPr lang="es-419" b="1" noProof="0" dirty="0"/>
              <a:t>Aislación de Señal</a:t>
            </a:r>
            <a:r>
              <a:rPr lang="es-419" b="0" noProof="0" dirty="0"/>
              <a:t>   |   </a:t>
            </a:r>
            <a:r>
              <a:rPr lang="es-419" b="1" noProof="0" dirty="0"/>
              <a:t>Alimentación</a:t>
            </a:r>
          </a:p>
          <a:p>
            <a:endParaRPr lang="es-419" b="0" noProof="0" dirty="0"/>
          </a:p>
          <a:p>
            <a:r>
              <a:rPr lang="es-419" b="1" noProof="0" dirty="0"/>
              <a:t>Diseño </a:t>
            </a:r>
            <a:r>
              <a:rPr lang="es-419" b="0" noProof="0" dirty="0"/>
              <a:t>de cada </a:t>
            </a:r>
            <a:r>
              <a:rPr lang="es-419" b="1" noProof="0" dirty="0"/>
              <a:t>bloque</a:t>
            </a:r>
          </a:p>
          <a:p>
            <a:endParaRPr lang="es-419" b="0" noProof="0" dirty="0"/>
          </a:p>
          <a:p>
            <a:r>
              <a:rPr lang="es-419" b="1" noProof="0" dirty="0"/>
              <a:t>Empezando </a:t>
            </a:r>
            <a:r>
              <a:rPr lang="es-419" b="0" noProof="0" dirty="0"/>
              <a:t>por el </a:t>
            </a:r>
            <a:r>
              <a:rPr lang="es-419" b="1" noProof="0" dirty="0"/>
              <a:t>Convertidor</a:t>
            </a:r>
          </a:p>
          <a:p>
            <a:endParaRPr lang="es-419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38297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Especificaciones</a:t>
            </a:r>
            <a:r>
              <a:rPr lang="es-419" b="0" noProof="0" dirty="0"/>
              <a:t> para </a:t>
            </a:r>
            <a:r>
              <a:rPr lang="es-419" b="1" noProof="0" dirty="0"/>
              <a:t>diseñar y dimensionar</a:t>
            </a:r>
            <a:r>
              <a:rPr lang="es-419" b="0" noProof="0" dirty="0"/>
              <a:t> el convertidor y sus componentes</a:t>
            </a:r>
          </a:p>
          <a:p>
            <a:endParaRPr lang="es-419" b="0" noProof="0" dirty="0"/>
          </a:p>
          <a:p>
            <a:r>
              <a:rPr lang="es-419" b="1" noProof="0" dirty="0"/>
              <a:t>**  Explicar las distintas especificaciones 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14375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4 Llaves</a:t>
            </a:r>
            <a:r>
              <a:rPr lang="es-419" b="0" noProof="0" dirty="0"/>
              <a:t>  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0" noProof="0" dirty="0"/>
              <a:t> </a:t>
            </a:r>
            <a:r>
              <a:rPr lang="es-419" b="1" noProof="0" dirty="0" err="1"/>
              <a:t>nMOSFET</a:t>
            </a:r>
            <a:r>
              <a:rPr lang="es-419" b="1" noProof="0" dirty="0"/>
              <a:t> </a:t>
            </a:r>
            <a:r>
              <a:rPr lang="es-419" b="0" noProof="0" dirty="0"/>
              <a:t>modelo </a:t>
            </a:r>
            <a:r>
              <a:rPr lang="es-419" b="1" noProof="0" dirty="0"/>
              <a:t>IRFP150</a:t>
            </a:r>
            <a:endParaRPr lang="es-419" b="0" noProof="0" dirty="0"/>
          </a:p>
          <a:p>
            <a:r>
              <a:rPr lang="es-419" b="0" noProof="0" dirty="0"/>
              <a:t>	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100 V</a:t>
            </a:r>
            <a:endParaRPr lang="es-419" b="0" noProof="0" dirty="0"/>
          </a:p>
          <a:p>
            <a:r>
              <a:rPr lang="es-419" b="0" noProof="0" dirty="0"/>
              <a:t>	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42 A</a:t>
            </a:r>
            <a:endParaRPr lang="es-419" b="0" noProof="0" dirty="0"/>
          </a:p>
          <a:p>
            <a:r>
              <a:rPr lang="es-419" b="0" noProof="0" dirty="0"/>
              <a:t>	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75 ns</a:t>
            </a:r>
          </a:p>
          <a:p>
            <a:r>
              <a:rPr lang="es-419" b="1" noProof="0" dirty="0"/>
              <a:t>	</a:t>
            </a:r>
            <a:r>
              <a:rPr lang="es-419" b="1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36 m</a:t>
            </a:r>
            <a:r>
              <a:rPr lang="el-GR" b="1" noProof="0" dirty="0"/>
              <a:t>Ω</a:t>
            </a:r>
            <a:r>
              <a:rPr lang="en-US" b="1" noProof="0" dirty="0"/>
              <a:t>  </a:t>
            </a:r>
            <a:r>
              <a:rPr lang="en-US" b="0" noProof="0" dirty="0"/>
              <a:t>(</a:t>
            </a:r>
            <a:r>
              <a:rPr lang="en-US" b="0" noProof="0" dirty="0" err="1"/>
              <a:t>Bajas</a:t>
            </a:r>
            <a:r>
              <a:rPr lang="en-US" b="0" noProof="0" dirty="0"/>
              <a:t> </a:t>
            </a:r>
            <a:r>
              <a:rPr lang="en-US" b="0" noProof="0" dirty="0" err="1"/>
              <a:t>perdidas</a:t>
            </a:r>
            <a:r>
              <a:rPr lang="en-US" b="0" noProof="0" dirty="0"/>
              <a:t>)</a:t>
            </a:r>
          </a:p>
          <a:p>
            <a:r>
              <a:rPr lang="en-US" b="1" noProof="0" dirty="0"/>
              <a:t>4 </a:t>
            </a:r>
            <a:r>
              <a:rPr lang="en-US" b="1" noProof="0" dirty="0" err="1"/>
              <a:t>Diodos</a:t>
            </a:r>
            <a:r>
              <a:rPr lang="en-US" b="0" noProof="0" dirty="0"/>
              <a:t>  </a:t>
            </a:r>
            <a:r>
              <a:rPr lang="en-US" b="0" noProof="0" dirty="0">
                <a:sym typeface="Wingdings" panose="05000000000000000000" pitchFamily="2" charset="2"/>
              </a:rPr>
              <a:t>  </a:t>
            </a:r>
            <a:r>
              <a:rPr lang="en-US" b="1" noProof="0" dirty="0" err="1">
                <a:sym typeface="Wingdings" panose="05000000000000000000" pitchFamily="2" charset="2"/>
              </a:rPr>
              <a:t>D</a:t>
            </a:r>
            <a:r>
              <a:rPr lang="en-US" b="1" noProof="0" dirty="0" err="1"/>
              <a:t>iodos</a:t>
            </a:r>
            <a:r>
              <a:rPr lang="en-US" b="1" noProof="0" dirty="0"/>
              <a:t> </a:t>
            </a:r>
            <a:r>
              <a:rPr lang="en-US" b="0" noProof="0" dirty="0" err="1"/>
              <a:t>modelo</a:t>
            </a:r>
            <a:r>
              <a:rPr lang="en-US" b="0" noProof="0" dirty="0"/>
              <a:t> </a:t>
            </a:r>
            <a:r>
              <a:rPr lang="en-US" b="1" noProof="0" dirty="0"/>
              <a:t>MUR860</a:t>
            </a:r>
            <a:endParaRPr lang="en-US" b="0" noProof="0" dirty="0"/>
          </a:p>
          <a:p>
            <a:r>
              <a:rPr lang="en-US" b="0" noProof="0" dirty="0"/>
              <a:t>	</a:t>
            </a:r>
            <a:r>
              <a:rPr lang="en-US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600 V</a:t>
            </a:r>
            <a:endParaRPr lang="es-419" b="0" noProof="0" dirty="0"/>
          </a:p>
          <a:p>
            <a:r>
              <a:rPr lang="es-419" b="0" noProof="0" dirty="0"/>
              <a:t>	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8 A</a:t>
            </a:r>
            <a:endParaRPr lang="es-419" b="0" noProof="0" dirty="0"/>
          </a:p>
          <a:p>
            <a:r>
              <a:rPr lang="es-419" b="0" noProof="0" dirty="0"/>
              <a:t>	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60 </a:t>
            </a:r>
            <a:r>
              <a:rPr lang="es-419" b="1" noProof="0" dirty="0" err="1"/>
              <a:t>ns</a:t>
            </a:r>
            <a:endParaRPr lang="es-419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76523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Trasformador</a:t>
            </a:r>
            <a:r>
              <a:rPr lang="es-419" b="0" noProof="0" dirty="0"/>
              <a:t> </a:t>
            </a:r>
            <a:r>
              <a:rPr lang="es-419" b="1" noProof="0" dirty="0"/>
              <a:t> </a:t>
            </a:r>
            <a:r>
              <a:rPr lang="es-419" b="0" noProof="0" dirty="0">
                <a:sym typeface="Wingdings" panose="05000000000000000000" pitchFamily="2" charset="2"/>
              </a:rPr>
              <a:t></a:t>
            </a:r>
            <a:r>
              <a:rPr lang="es-419" b="1" noProof="0" dirty="0"/>
              <a:t>  Relación de Vueltas </a:t>
            </a:r>
            <a:r>
              <a:rPr lang="es-419" b="0" noProof="0" dirty="0"/>
              <a:t>de</a:t>
            </a:r>
            <a:r>
              <a:rPr lang="es-419" b="1" noProof="0" dirty="0"/>
              <a:t> 3,6</a:t>
            </a:r>
          </a:p>
          <a:p>
            <a:r>
              <a:rPr lang="es-419" b="1" noProof="0" dirty="0"/>
              <a:t>	Relación</a:t>
            </a:r>
            <a:r>
              <a:rPr lang="es-419" b="0" noProof="0" dirty="0"/>
              <a:t> entre </a:t>
            </a:r>
            <a:r>
              <a:rPr lang="es-419" b="1" noProof="0" dirty="0"/>
              <a:t>V</a:t>
            </a:r>
            <a:r>
              <a:rPr lang="es-419" b="1" baseline="-25000" noProof="0" dirty="0"/>
              <a:t>sec</a:t>
            </a:r>
            <a:r>
              <a:rPr lang="es-419" b="1" noProof="0" dirty="0"/>
              <a:t> </a:t>
            </a:r>
            <a:r>
              <a:rPr lang="es-419" b="0" noProof="0" dirty="0"/>
              <a:t>y </a:t>
            </a:r>
            <a:r>
              <a:rPr lang="es-419" b="1" noProof="0" dirty="0"/>
              <a:t>V</a:t>
            </a:r>
            <a:r>
              <a:rPr lang="es-419" b="1" baseline="-25000" noProof="0" dirty="0"/>
              <a:t>pri(min)</a:t>
            </a:r>
            <a:endParaRPr lang="es-419" b="1" baseline="0" noProof="0" dirty="0"/>
          </a:p>
          <a:p>
            <a:endParaRPr lang="es-419" b="1" baseline="0" noProof="0" dirty="0"/>
          </a:p>
          <a:p>
            <a:r>
              <a:rPr lang="es-419" b="1" baseline="0" noProof="0" dirty="0"/>
              <a:t>Filtro de salida</a:t>
            </a:r>
          </a:p>
          <a:p>
            <a:r>
              <a:rPr lang="es-419" b="1" baseline="0" noProof="0" dirty="0"/>
              <a:t>        </a:t>
            </a:r>
            <a:r>
              <a:rPr lang="es-419" b="1" baseline="0" noProof="0" dirty="0">
                <a:sym typeface="Wingdings" panose="05000000000000000000" pitchFamily="2" charset="2"/>
              </a:rPr>
              <a:t> </a:t>
            </a:r>
            <a:r>
              <a:rPr lang="es-419" b="0" baseline="0" noProof="0" dirty="0" err="1"/>
              <a:t>L</a:t>
            </a:r>
            <a:r>
              <a:rPr lang="es-419" b="0" baseline="-25000" noProof="0" dirty="0" err="1"/>
              <a:t>f</a:t>
            </a:r>
            <a:r>
              <a:rPr lang="es-419" b="0" baseline="0" noProof="0" dirty="0"/>
              <a:t> =</a:t>
            </a:r>
            <a:r>
              <a:rPr lang="es-419" b="1" baseline="0" noProof="0" dirty="0"/>
              <a:t> 1,2 </a:t>
            </a:r>
            <a:r>
              <a:rPr lang="es-419" b="1" baseline="0" noProof="0" dirty="0" err="1"/>
              <a:t>mH</a:t>
            </a:r>
            <a:endParaRPr lang="es-419" b="1" baseline="0" noProof="0" dirty="0"/>
          </a:p>
          <a:p>
            <a:r>
              <a:rPr lang="es-419" b="1" baseline="0" noProof="0" dirty="0"/>
              <a:t>        </a:t>
            </a:r>
            <a:r>
              <a:rPr lang="es-419" b="1" baseline="0" noProof="0" dirty="0">
                <a:sym typeface="Wingdings" panose="05000000000000000000" pitchFamily="2" charset="2"/>
              </a:rPr>
              <a:t> </a:t>
            </a:r>
            <a:r>
              <a:rPr lang="es-419" b="0" baseline="0" noProof="0" dirty="0"/>
              <a:t>C</a:t>
            </a:r>
            <a:r>
              <a:rPr lang="es-419" b="0" baseline="-25000" noProof="0" dirty="0"/>
              <a:t>f</a:t>
            </a:r>
            <a:r>
              <a:rPr lang="es-419" b="0" baseline="0" noProof="0" dirty="0"/>
              <a:t> =</a:t>
            </a:r>
            <a:r>
              <a:rPr lang="es-419" b="1" baseline="0" noProof="0" dirty="0"/>
              <a:t> 680 </a:t>
            </a:r>
            <a:r>
              <a:rPr lang="es-419" b="1" baseline="0" noProof="0" dirty="0" err="1"/>
              <a:t>uF</a:t>
            </a:r>
            <a:r>
              <a:rPr lang="es-419" b="1" baseline="0" noProof="0" dirty="0"/>
              <a:t> / 200V</a:t>
            </a:r>
          </a:p>
          <a:p>
            <a:r>
              <a:rPr lang="es-419" b="1" baseline="0" noProof="0" dirty="0"/>
              <a:t>        </a:t>
            </a:r>
            <a:r>
              <a:rPr lang="es-419" b="1" baseline="0" noProof="0" dirty="0">
                <a:sym typeface="Wingdings" panose="05000000000000000000" pitchFamily="2" charset="2"/>
              </a:rPr>
              <a:t> </a:t>
            </a:r>
            <a:r>
              <a:rPr lang="es-419" b="0" baseline="0" noProof="0" dirty="0"/>
              <a:t>f</a:t>
            </a:r>
            <a:r>
              <a:rPr lang="es-419" b="0" baseline="-25000" noProof="0" dirty="0"/>
              <a:t>0</a:t>
            </a:r>
            <a:r>
              <a:rPr lang="es-419" b="0" baseline="0" noProof="0" dirty="0"/>
              <a:t> = </a:t>
            </a:r>
            <a:r>
              <a:rPr lang="es-419" b="1" baseline="0" noProof="0" dirty="0"/>
              <a:t>176 Hz</a:t>
            </a:r>
            <a:r>
              <a:rPr lang="es-419" b="0" baseline="0" noProof="0" dirty="0"/>
              <a:t>   </a:t>
            </a:r>
            <a:r>
              <a:rPr lang="es-419" b="0" baseline="0" noProof="0" dirty="0">
                <a:sym typeface="Wingdings" panose="05000000000000000000" pitchFamily="2" charset="2"/>
              </a:rPr>
              <a:t>   Atenuación </a:t>
            </a:r>
            <a:r>
              <a:rPr lang="es-419" b="1" baseline="0" noProof="0" dirty="0">
                <a:sym typeface="Wingdings" panose="05000000000000000000" pitchFamily="2" charset="2"/>
              </a:rPr>
              <a:t>x100</a:t>
            </a:r>
            <a:r>
              <a:rPr lang="es-419" b="0" baseline="0" noProof="0" dirty="0">
                <a:sym typeface="Wingdings" panose="05000000000000000000" pitchFamily="2" charset="2"/>
              </a:rPr>
              <a:t> @ 40kHz</a:t>
            </a:r>
            <a:endParaRPr lang="es-419" b="1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39895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Ahora vamos a hablar del </a:t>
            </a:r>
            <a:r>
              <a:rPr lang="es-419" b="1" noProof="0" dirty="0"/>
              <a:t>circuito de excitación</a:t>
            </a:r>
          </a:p>
          <a:p>
            <a:endParaRPr lang="es-419" b="1" noProof="0" dirty="0"/>
          </a:p>
          <a:p>
            <a:r>
              <a:rPr lang="es-419" b="0" noProof="0" dirty="0"/>
              <a:t>**  Explicar </a:t>
            </a:r>
            <a:r>
              <a:rPr lang="es-419" b="1" noProof="0" dirty="0"/>
              <a:t>que es </a:t>
            </a:r>
            <a:r>
              <a:rPr lang="es-419" b="0" noProof="0" dirty="0"/>
              <a:t>un circuito de excitación  **</a:t>
            </a:r>
          </a:p>
          <a:p>
            <a:endParaRPr lang="es-419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19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3781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Esta presentación se divide en </a:t>
            </a:r>
            <a:r>
              <a:rPr lang="es-419" b="1" noProof="0" dirty="0"/>
              <a:t>6 partes</a:t>
            </a:r>
            <a:r>
              <a:rPr lang="es-419" noProof="0" dirty="0"/>
              <a:t>:</a:t>
            </a:r>
          </a:p>
          <a:p>
            <a:r>
              <a:rPr lang="es-419" b="1" noProof="0" dirty="0"/>
              <a:t>	1 </a:t>
            </a:r>
            <a:r>
              <a:rPr lang="es-419" b="0" noProof="0" dirty="0"/>
              <a:t>-</a:t>
            </a:r>
            <a:r>
              <a:rPr lang="es-419" noProof="0" dirty="0"/>
              <a:t> </a:t>
            </a:r>
            <a:r>
              <a:rPr lang="es-419" b="1" noProof="0" dirty="0"/>
              <a:t>Motivación </a:t>
            </a:r>
          </a:p>
          <a:p>
            <a:r>
              <a:rPr lang="es-419" b="1" noProof="0" dirty="0"/>
              <a:t>	2 </a:t>
            </a:r>
            <a:r>
              <a:rPr lang="es-419" b="0" noProof="0" dirty="0"/>
              <a:t>-</a:t>
            </a:r>
            <a:r>
              <a:rPr lang="es-419" noProof="0" dirty="0"/>
              <a:t> </a:t>
            </a:r>
            <a:r>
              <a:rPr lang="es-419" b="1" noProof="0" dirty="0"/>
              <a:t>Planteo</a:t>
            </a:r>
          </a:p>
          <a:p>
            <a:r>
              <a:rPr lang="es-419" b="1" noProof="0" dirty="0"/>
              <a:t>	3 </a:t>
            </a:r>
            <a:r>
              <a:rPr lang="es-419" b="0" noProof="0" dirty="0"/>
              <a:t>-</a:t>
            </a:r>
            <a:r>
              <a:rPr lang="es-419" noProof="0" dirty="0"/>
              <a:t> </a:t>
            </a:r>
            <a:r>
              <a:rPr lang="es-419" b="1" noProof="0" dirty="0"/>
              <a:t>Diseño </a:t>
            </a:r>
          </a:p>
          <a:p>
            <a:r>
              <a:rPr lang="es-419" b="1" noProof="0" dirty="0"/>
              <a:t>	4</a:t>
            </a:r>
            <a:r>
              <a:rPr lang="es-419" b="0" noProof="0" dirty="0"/>
              <a:t> - </a:t>
            </a:r>
            <a:r>
              <a:rPr lang="es-419" b="1" noProof="0" dirty="0"/>
              <a:t>Implementación </a:t>
            </a:r>
            <a:endParaRPr lang="es-419" b="0" noProof="0" dirty="0"/>
          </a:p>
          <a:p>
            <a:r>
              <a:rPr lang="es-419" b="1" noProof="0" dirty="0"/>
              <a:t>	5</a:t>
            </a:r>
            <a:r>
              <a:rPr lang="es-419" b="0" noProof="0" dirty="0"/>
              <a:t> - </a:t>
            </a:r>
            <a:r>
              <a:rPr lang="es-419" b="1" noProof="0" dirty="0"/>
              <a:t>Ensayos</a:t>
            </a:r>
          </a:p>
          <a:p>
            <a:r>
              <a:rPr lang="es-419" b="1" noProof="0" dirty="0"/>
              <a:t>	6</a:t>
            </a:r>
            <a:r>
              <a:rPr lang="es-419" b="0" noProof="0" dirty="0"/>
              <a:t> - </a:t>
            </a:r>
            <a:r>
              <a:rPr lang="es-419" b="1" noProof="0" dirty="0"/>
              <a:t>Conclusiones</a:t>
            </a:r>
          </a:p>
          <a:p>
            <a:endParaRPr lang="es-419" b="0" noProof="0" dirty="0"/>
          </a:p>
          <a:p>
            <a:r>
              <a:rPr lang="es-419" b="0" noProof="0" dirty="0"/>
              <a:t>Ahora, vamos a </a:t>
            </a:r>
            <a:r>
              <a:rPr lang="es-419" b="1" noProof="0" dirty="0"/>
              <a:t>comenzar con las motivaciones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1859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noProof="0" dirty="0">
                <a:sym typeface="Wingdings" panose="05000000000000000000" pitchFamily="2" charset="2"/>
              </a:rPr>
              <a:t>Driver</a:t>
            </a:r>
            <a:r>
              <a:rPr lang="es-419" b="0" noProof="0" dirty="0">
                <a:sym typeface="Wingdings" panose="05000000000000000000" pitchFamily="2" charset="2"/>
              </a:rPr>
              <a:t> </a:t>
            </a:r>
            <a:r>
              <a:rPr lang="es-419" b="1" noProof="0" dirty="0">
                <a:sym typeface="Wingdings" panose="05000000000000000000" pitchFamily="2" charset="2"/>
              </a:rPr>
              <a:t>medio-puente</a:t>
            </a:r>
            <a:r>
              <a:rPr lang="es-419" b="0" noProof="0" dirty="0">
                <a:sym typeface="Wingdings" panose="05000000000000000000" pitchFamily="2" charset="2"/>
              </a:rPr>
              <a:t> </a:t>
            </a:r>
            <a:r>
              <a:rPr lang="es-419" b="1" noProof="0" dirty="0">
                <a:sym typeface="Wingdings" panose="05000000000000000000" pitchFamily="2" charset="2"/>
              </a:rPr>
              <a:t>(x2) </a:t>
            </a:r>
            <a:r>
              <a:rPr lang="es-419" b="0" noProof="0" dirty="0">
                <a:sym typeface="Wingdings" panose="05000000000000000000" pitchFamily="2" charset="2"/>
              </a:rPr>
              <a:t>modelo </a:t>
            </a:r>
            <a:r>
              <a:rPr lang="es-419" b="1" noProof="0" dirty="0">
                <a:sym typeface="Wingdings" panose="05000000000000000000" pitchFamily="2" charset="2"/>
              </a:rPr>
              <a:t>2ED21834-S06J</a:t>
            </a:r>
            <a:r>
              <a:rPr lang="es-419" b="0" noProof="0" dirty="0">
                <a:sym typeface="Wingdings" panose="05000000000000000000" pitchFamily="2" charset="2"/>
              </a:rPr>
              <a:t> de </a:t>
            </a:r>
            <a:r>
              <a:rPr lang="es-419" b="1" noProof="0" dirty="0" err="1">
                <a:sym typeface="Wingdings" panose="05000000000000000000" pitchFamily="2" charset="2"/>
              </a:rPr>
              <a:t>Infineon</a:t>
            </a:r>
            <a:r>
              <a:rPr lang="es-419" b="1" noProof="0" dirty="0">
                <a:sym typeface="Wingdings" panose="05000000000000000000" pitchFamily="2" charset="2"/>
              </a:rPr>
              <a:t> Technologies</a:t>
            </a:r>
            <a:endParaRPr lang="es-419" b="0" noProof="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0" noProof="0" dirty="0">
                <a:sym typeface="Wingdings" panose="05000000000000000000" pitchFamily="2" charset="2"/>
              </a:rPr>
              <a:t>**  Que es un driver medio puente  **</a:t>
            </a:r>
          </a:p>
          <a:p>
            <a:endParaRPr lang="es-419" b="0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Se puede ver el </a:t>
            </a:r>
            <a:r>
              <a:rPr lang="es-419" b="1" noProof="0" dirty="0">
                <a:sym typeface="Wingdings" panose="05000000000000000000" pitchFamily="2" charset="2"/>
              </a:rPr>
              <a:t>circuito correspondiente a un driver</a:t>
            </a:r>
            <a:endParaRPr lang="es-419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189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Ahora pasamos al </a:t>
            </a:r>
            <a:r>
              <a:rPr lang="es-419" b="1" noProof="0" dirty="0"/>
              <a:t>Sistema de Medición </a:t>
            </a:r>
          </a:p>
          <a:p>
            <a:endParaRPr lang="es-419" b="1" noProof="0" dirty="0"/>
          </a:p>
          <a:p>
            <a:r>
              <a:rPr lang="es-419" b="0" noProof="0" dirty="0"/>
              <a:t>Tiene </a:t>
            </a:r>
            <a:r>
              <a:rPr lang="es-419" b="1" noProof="0" dirty="0"/>
              <a:t>3 etapas</a:t>
            </a:r>
            <a:r>
              <a:rPr lang="es-419" b="0" noProof="0" dirty="0"/>
              <a:t> </a:t>
            </a:r>
            <a:endParaRPr lang="es-419" b="1" noProof="0" dirty="0"/>
          </a:p>
          <a:p>
            <a:r>
              <a:rPr lang="es-419" b="0" noProof="0" dirty="0"/>
              <a:t>**  Explicar </a:t>
            </a:r>
            <a:r>
              <a:rPr lang="es-419" b="1" noProof="0" dirty="0"/>
              <a:t>brevemente</a:t>
            </a:r>
            <a:r>
              <a:rPr lang="es-419" b="0" noProof="0" dirty="0"/>
              <a:t> cada etapa 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47759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SOLO</a:t>
            </a:r>
            <a:r>
              <a:rPr lang="es-419" noProof="0" dirty="0"/>
              <a:t> se adquieren </a:t>
            </a:r>
            <a:r>
              <a:rPr lang="es-419" b="1" noProof="0" dirty="0"/>
              <a:t>tensiones/corrientes </a:t>
            </a:r>
            <a:r>
              <a:rPr lang="es-419" b="0" noProof="0" dirty="0"/>
              <a:t>de </a:t>
            </a:r>
            <a:r>
              <a:rPr lang="es-419" b="1" noProof="0" dirty="0"/>
              <a:t>entrada/salida</a:t>
            </a:r>
            <a:endParaRPr lang="es-419" b="0" noProof="0" dirty="0"/>
          </a:p>
          <a:p>
            <a:endParaRPr lang="es-419" b="1" i="1" baseline="0" noProof="0" dirty="0"/>
          </a:p>
          <a:p>
            <a:r>
              <a:rPr lang="es-419" b="1" i="0" baseline="0" noProof="0" dirty="0"/>
              <a:t>Medir corrientes  </a:t>
            </a:r>
            <a:r>
              <a:rPr lang="es-419" b="1" i="0" baseline="0" noProof="0" dirty="0">
                <a:sym typeface="Wingdings" panose="05000000000000000000" pitchFamily="2" charset="2"/>
              </a:rPr>
              <a:t> </a:t>
            </a:r>
            <a:r>
              <a:rPr lang="es-419" b="0" i="0" baseline="0" noProof="0" dirty="0"/>
              <a:t> </a:t>
            </a:r>
            <a:r>
              <a:rPr lang="es-419" b="1" i="0" baseline="0" noProof="0" dirty="0"/>
              <a:t>3 métodos </a:t>
            </a:r>
            <a:endParaRPr lang="es-419" b="0" i="0" baseline="0" noProof="0" dirty="0"/>
          </a:p>
          <a:p>
            <a:r>
              <a:rPr lang="es-419" b="0" i="0" baseline="0" noProof="0" dirty="0"/>
              <a:t>**  Explicar </a:t>
            </a:r>
            <a:r>
              <a:rPr lang="es-419" b="1" i="0" baseline="0" noProof="0" dirty="0"/>
              <a:t>brevemente</a:t>
            </a:r>
            <a:r>
              <a:rPr lang="es-419" b="0" i="0" baseline="0" noProof="0" dirty="0"/>
              <a:t> cada uno  **</a:t>
            </a:r>
          </a:p>
          <a:p>
            <a:endParaRPr lang="es-419" b="0" i="0" baseline="0" noProof="0" dirty="0"/>
          </a:p>
          <a:p>
            <a:r>
              <a:rPr lang="es-419" b="0" i="0" baseline="0" noProof="0" dirty="0"/>
              <a:t>Las </a:t>
            </a:r>
            <a:r>
              <a:rPr lang="es-419" b="1" i="0" baseline="0" noProof="0" dirty="0"/>
              <a:t>tensiones</a:t>
            </a:r>
            <a:r>
              <a:rPr lang="es-419" b="0" i="0" baseline="0" noProof="0" dirty="0"/>
              <a:t>, en cambio, </a:t>
            </a:r>
            <a:r>
              <a:rPr lang="es-419" b="1" i="0" baseline="0" noProof="0" dirty="0"/>
              <a:t>se miden directamente</a:t>
            </a:r>
            <a:endParaRPr lang="es-419" b="0" i="0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40677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Se </a:t>
            </a:r>
            <a:r>
              <a:rPr lang="es-419" b="0" noProof="0" dirty="0"/>
              <a:t>eligieron </a:t>
            </a:r>
            <a:r>
              <a:rPr lang="es-419" b="1" noProof="0" dirty="0"/>
              <a:t>2 sensores</a:t>
            </a:r>
            <a:r>
              <a:rPr lang="es-419" b="0" noProof="0" dirty="0"/>
              <a:t> para medir las </a:t>
            </a:r>
            <a:r>
              <a:rPr lang="es-419" b="1" noProof="0" dirty="0"/>
              <a:t>4 señales </a:t>
            </a:r>
          </a:p>
          <a:p>
            <a:endParaRPr lang="es-419" b="1" noProof="0" dirty="0"/>
          </a:p>
          <a:p>
            <a:r>
              <a:rPr lang="es-419" b="1" noProof="0" dirty="0"/>
              <a:t>TMCS1100A4 </a:t>
            </a:r>
            <a:r>
              <a:rPr lang="es-419" b="0" noProof="0" dirty="0"/>
              <a:t>de </a:t>
            </a:r>
            <a:r>
              <a:rPr lang="es-419" b="1" noProof="0" dirty="0"/>
              <a:t>TI </a:t>
            </a:r>
            <a:r>
              <a:rPr lang="es-419" b="0" noProof="0" dirty="0"/>
              <a:t> 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0" noProof="0" dirty="0"/>
              <a:t> </a:t>
            </a:r>
            <a:r>
              <a:rPr lang="es-419" b="0" noProof="0" dirty="0" err="1"/>
              <a:t>Medicion</a:t>
            </a:r>
            <a:r>
              <a:rPr lang="es-419" b="0" noProof="0" dirty="0"/>
              <a:t> </a:t>
            </a:r>
            <a:r>
              <a:rPr lang="es-419" b="1" i="1" noProof="0" dirty="0"/>
              <a:t>i</a:t>
            </a:r>
            <a:r>
              <a:rPr lang="es-419" b="1" i="1" baseline="-25000" noProof="0" dirty="0"/>
              <a:t>o</a:t>
            </a:r>
            <a:endParaRPr lang="es-419" b="1" i="1" baseline="0" noProof="0" dirty="0"/>
          </a:p>
          <a:p>
            <a:r>
              <a:rPr lang="es-419" b="1" i="1" baseline="0" noProof="0" dirty="0"/>
              <a:t>        </a:t>
            </a:r>
            <a:r>
              <a:rPr lang="es-419" b="0" i="0" baseline="0" noProof="0" dirty="0">
                <a:sym typeface="Wingdings" panose="05000000000000000000" pitchFamily="2" charset="2"/>
              </a:rPr>
              <a:t> </a:t>
            </a:r>
            <a:r>
              <a:rPr lang="es-419" b="1" i="0" baseline="0" noProof="0" dirty="0"/>
              <a:t>Efecto Hall</a:t>
            </a:r>
          </a:p>
          <a:p>
            <a:r>
              <a:rPr lang="es-419" b="1" i="0" baseline="0" noProof="0" dirty="0"/>
              <a:t>        </a:t>
            </a:r>
            <a:r>
              <a:rPr lang="es-419" b="1" i="0" baseline="0" noProof="0" dirty="0">
                <a:sym typeface="Wingdings" panose="05000000000000000000" pitchFamily="2" charset="2"/>
              </a:rPr>
              <a:t> </a:t>
            </a:r>
            <a:r>
              <a:rPr lang="es-419" b="1" i="0" baseline="0" noProof="0" dirty="0"/>
              <a:t>Analógico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i="0" baseline="0" noProof="0" dirty="0">
                <a:sym typeface="Wingdings" panose="05000000000000000000" pitchFamily="2" charset="2"/>
              </a:rPr>
              <a:t>LM5056A </a:t>
            </a:r>
            <a:r>
              <a:rPr lang="es-419" b="0" i="0" baseline="0" noProof="0" dirty="0">
                <a:sym typeface="Wingdings" panose="05000000000000000000" pitchFamily="2" charset="2"/>
              </a:rPr>
              <a:t>de </a:t>
            </a:r>
            <a:r>
              <a:rPr lang="es-419" b="1" i="0" baseline="0" noProof="0" dirty="0">
                <a:sym typeface="Wingdings" panose="05000000000000000000" pitchFamily="2" charset="2"/>
              </a:rPr>
              <a:t>TI</a:t>
            </a:r>
            <a:r>
              <a:rPr lang="es-419" b="0" i="0" baseline="0" noProof="0" dirty="0">
                <a:sym typeface="Wingdings" panose="05000000000000000000" pitchFamily="2" charset="2"/>
              </a:rPr>
              <a:t>    </a:t>
            </a:r>
            <a:r>
              <a:rPr lang="es-419" b="1" i="0" baseline="0" noProof="0" dirty="0">
                <a:sym typeface="Wingdings" panose="05000000000000000000" pitchFamily="2" charset="2"/>
              </a:rPr>
              <a:t>Resto de las Señales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i="0" baseline="0" noProof="0" dirty="0">
                <a:sym typeface="Wingdings" panose="05000000000000000000" pitchFamily="2" charset="2"/>
              </a:rPr>
              <a:t>        </a:t>
            </a:r>
            <a:r>
              <a:rPr lang="es-419" b="0" i="0" baseline="0" noProof="0" dirty="0">
                <a:sym typeface="Wingdings" panose="05000000000000000000" pitchFamily="2" charset="2"/>
              </a:rPr>
              <a:t> Sensor </a:t>
            </a:r>
            <a:r>
              <a:rPr lang="es-419" b="1" i="0" baseline="0" noProof="0" dirty="0">
                <a:sym typeface="Wingdings" panose="05000000000000000000" pitchFamily="2" charset="2"/>
              </a:rPr>
              <a:t>combinado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i="0" baseline="0" noProof="0" dirty="0">
                <a:sym typeface="Wingdings" panose="05000000000000000000" pitchFamily="2" charset="2"/>
              </a:rPr>
              <a:t>        </a:t>
            </a:r>
            <a:r>
              <a:rPr lang="es-419" b="0" i="0" baseline="0" noProof="0" dirty="0">
                <a:sym typeface="Wingdings" panose="05000000000000000000" pitchFamily="2" charset="2"/>
              </a:rPr>
              <a:t> </a:t>
            </a:r>
            <a:r>
              <a:rPr lang="es-419" b="1" i="0" baseline="0" noProof="0" dirty="0">
                <a:sym typeface="Wingdings" panose="05000000000000000000" pitchFamily="2" charset="2"/>
              </a:rPr>
              <a:t>Resistencia Shunt </a:t>
            </a:r>
          </a:p>
          <a:p>
            <a:r>
              <a:rPr lang="es-419" b="1" i="0" baseline="0" noProof="0" dirty="0">
                <a:sym typeface="Wingdings" panose="05000000000000000000" pitchFamily="2" charset="2"/>
              </a:rPr>
              <a:t>        </a:t>
            </a:r>
            <a:r>
              <a:rPr lang="es-419" b="0" i="0" baseline="0" noProof="0" dirty="0">
                <a:sym typeface="Wingdings" panose="05000000000000000000" pitchFamily="2" charset="2"/>
              </a:rPr>
              <a:t> </a:t>
            </a:r>
            <a:r>
              <a:rPr lang="es-419" b="1" i="0" baseline="0" noProof="0" dirty="0">
                <a:sym typeface="Wingdings" panose="05000000000000000000" pitchFamily="2" charset="2"/>
              </a:rPr>
              <a:t>Digital </a:t>
            </a:r>
            <a:r>
              <a:rPr lang="es-419" b="0" i="0" baseline="0" noProof="0" dirty="0">
                <a:sym typeface="Wingdings" panose="05000000000000000000" pitchFamily="2" charset="2"/>
              </a:rPr>
              <a:t>   </a:t>
            </a:r>
            <a:r>
              <a:rPr lang="es-419" b="1" i="0" baseline="0" noProof="0" dirty="0">
                <a:sym typeface="Wingdings" panose="05000000000000000000" pitchFamily="2" charset="2"/>
              </a:rPr>
              <a:t>ADC </a:t>
            </a:r>
            <a:r>
              <a:rPr lang="es-419" b="0" i="0" baseline="0" noProof="0" dirty="0">
                <a:sym typeface="Wingdings" panose="05000000000000000000" pitchFamily="2" charset="2"/>
              </a:rPr>
              <a:t>de</a:t>
            </a:r>
            <a:r>
              <a:rPr lang="es-419" b="1" i="0" baseline="0" noProof="0" dirty="0">
                <a:sym typeface="Wingdings" panose="05000000000000000000" pitchFamily="2" charset="2"/>
              </a:rPr>
              <a:t> 12 bits y 1 kHz </a:t>
            </a:r>
            <a:r>
              <a:rPr lang="es-419" b="0" i="0" baseline="0" noProof="0" dirty="0">
                <a:sym typeface="Wingdings" panose="05000000000000000000" pitchFamily="2" charset="2"/>
              </a:rPr>
              <a:t>integrado</a:t>
            </a:r>
            <a:r>
              <a:rPr lang="es-419" b="1" i="0" baseline="0" noProof="0" dirty="0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23691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Salida TMCS </a:t>
            </a:r>
            <a:r>
              <a:rPr lang="es-419" b="0" noProof="0" dirty="0"/>
              <a:t>(1,8V máx.)</a:t>
            </a:r>
            <a:r>
              <a:rPr lang="es-419" b="1" noProof="0" dirty="0"/>
              <a:t>  </a:t>
            </a:r>
            <a:r>
              <a:rPr lang="es-419" b="0" noProof="0" dirty="0"/>
              <a:t>≠  </a:t>
            </a:r>
            <a:r>
              <a:rPr lang="es-419" b="1" noProof="0" dirty="0"/>
              <a:t>Entrada ADC </a:t>
            </a:r>
            <a:r>
              <a:rPr lang="es-419" b="0" noProof="0" dirty="0"/>
              <a:t>(3V máx.)</a:t>
            </a:r>
          </a:p>
          <a:p>
            <a:r>
              <a:rPr lang="es-419" b="0" noProof="0" dirty="0"/>
              <a:t>(</a:t>
            </a:r>
            <a:r>
              <a:rPr lang="es-419" b="1" noProof="0" dirty="0"/>
              <a:t>No se aprovecharía el rango del ADC</a:t>
            </a:r>
            <a:r>
              <a:rPr lang="es-419" b="0" noProof="0" dirty="0"/>
              <a:t>)</a:t>
            </a:r>
            <a:endParaRPr lang="es-419" b="1" noProof="0" dirty="0"/>
          </a:p>
          <a:p>
            <a:endParaRPr lang="en-US" b="1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Acondicionamiento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Elevar V</a:t>
            </a:r>
            <a:r>
              <a:rPr lang="es-419" b="1" baseline="-25000" noProof="0" dirty="0">
                <a:sym typeface="Wingdings" panose="05000000000000000000" pitchFamily="2" charset="2"/>
              </a:rPr>
              <a:t>SENS</a:t>
            </a:r>
            <a:r>
              <a:rPr lang="es-419" b="0" noProof="0" dirty="0">
                <a:sym typeface="Wingdings" panose="05000000000000000000" pitchFamily="2" charset="2"/>
              </a:rPr>
              <a:t> a niveles </a:t>
            </a:r>
            <a:r>
              <a:rPr lang="es-419" b="1" noProof="0" dirty="0">
                <a:sym typeface="Wingdings" panose="05000000000000000000" pitchFamily="2" charset="2"/>
              </a:rPr>
              <a:t>ADC</a:t>
            </a:r>
            <a:endParaRPr lang="es-419" b="0" noProof="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419" b="0" noProof="0" dirty="0">
                <a:sym typeface="Wingdings" panose="05000000000000000000" pitchFamily="2" charset="2"/>
              </a:rPr>
              <a:t>Se utiliza un </a:t>
            </a:r>
            <a:r>
              <a:rPr lang="es-419" b="1" noProof="0" dirty="0">
                <a:sym typeface="Wingdings" panose="05000000000000000000" pitchFamily="2" charset="2"/>
              </a:rPr>
              <a:t>amplificador diferencial</a:t>
            </a:r>
            <a:r>
              <a:rPr lang="es-419" b="0" noProof="0" dirty="0">
                <a:sym typeface="Wingdings" panose="05000000000000000000" pitchFamily="2" charset="2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419" b="0" noProof="0" dirty="0">
                <a:sym typeface="Wingdings" panose="05000000000000000000" pitchFamily="2" charset="2"/>
              </a:rPr>
              <a:t>  Necesita </a:t>
            </a:r>
            <a:r>
              <a:rPr lang="es-419" b="1" noProof="0" dirty="0">
                <a:sym typeface="Wingdings" panose="05000000000000000000" pitchFamily="2" charset="2"/>
              </a:rPr>
              <a:t>ganancia de 1,67</a:t>
            </a:r>
            <a:endParaRPr lang="es-419" b="0" noProof="0" dirty="0"/>
          </a:p>
          <a:p>
            <a:endParaRPr lang="en-US" b="1" baseline="0" dirty="0"/>
          </a:p>
          <a:p>
            <a:r>
              <a:rPr lang="es-419" b="1" baseline="0" noProof="0" dirty="0">
                <a:sym typeface="Wingdings" panose="05000000000000000000" pitchFamily="2" charset="2"/>
              </a:rPr>
              <a:t> </a:t>
            </a:r>
            <a:r>
              <a:rPr lang="es-419" b="1" baseline="0" noProof="0" dirty="0"/>
              <a:t>Ganancia 1,673</a:t>
            </a:r>
          </a:p>
          <a:p>
            <a:r>
              <a:rPr lang="es-419" b="1" baseline="0" noProof="0" dirty="0">
                <a:sym typeface="Wingdings" panose="05000000000000000000" pitchFamily="2" charset="2"/>
              </a:rPr>
              <a:t> </a:t>
            </a:r>
            <a:r>
              <a:rPr lang="es-419" b="1" baseline="0" noProof="0" dirty="0"/>
              <a:t>BW ~100 kHz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43792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El </a:t>
            </a:r>
            <a:r>
              <a:rPr lang="es-419" b="1" noProof="0" dirty="0"/>
              <a:t>LM5056A</a:t>
            </a:r>
            <a:r>
              <a:rPr lang="es-419" b="0" noProof="0" dirty="0"/>
              <a:t>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S</a:t>
            </a:r>
            <a:r>
              <a:rPr lang="es-419" b="1" noProof="0" dirty="0"/>
              <a:t>alida digital</a:t>
            </a:r>
          </a:p>
          <a:p>
            <a:endParaRPr lang="es-419" b="1" noProof="0" dirty="0"/>
          </a:p>
          <a:p>
            <a:r>
              <a:rPr lang="es-419" b="0" noProof="0" dirty="0"/>
              <a:t>Niveles </a:t>
            </a:r>
            <a:r>
              <a:rPr lang="es-419" b="1" noProof="0" dirty="0"/>
              <a:t>compatibles con el controlador</a:t>
            </a:r>
          </a:p>
          <a:p>
            <a:r>
              <a:rPr lang="es-419" b="0" noProof="0" dirty="0"/>
              <a:t>(acondicionamiento interno)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s-419" b="0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0" noProof="0" dirty="0">
                <a:sym typeface="Wingdings" panose="05000000000000000000" pitchFamily="2" charset="2"/>
              </a:rPr>
              <a:t>Forma de </a:t>
            </a:r>
            <a:r>
              <a:rPr lang="es-419" b="1" noProof="0" dirty="0">
                <a:sym typeface="Wingdings" panose="05000000000000000000" pitchFamily="2" charset="2"/>
              </a:rPr>
              <a:t>transmitir digitalmente </a:t>
            </a:r>
            <a:r>
              <a:rPr lang="es-419" b="0" noProof="0" dirty="0">
                <a:sym typeface="Wingdings" panose="05000000000000000000" pitchFamily="2" charset="2"/>
              </a:rPr>
              <a:t>los </a:t>
            </a:r>
            <a:r>
              <a:rPr lang="es-419" b="1" noProof="0" dirty="0">
                <a:sym typeface="Wingdings" panose="05000000000000000000" pitchFamily="2" charset="2"/>
              </a:rPr>
              <a:t>datos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PROTOCOLO I</a:t>
            </a:r>
            <a:r>
              <a:rPr lang="es-419" b="1" baseline="30000" noProof="0" dirty="0">
                <a:sym typeface="Wingdings" panose="05000000000000000000" pitchFamily="2" charset="2"/>
              </a:rPr>
              <a:t>2</a:t>
            </a:r>
            <a:r>
              <a:rPr lang="es-419" b="1" noProof="0" dirty="0">
                <a:sym typeface="Wingdings" panose="05000000000000000000" pitchFamily="2" charset="2"/>
              </a:rPr>
              <a:t>C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s-419" b="1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0" noProof="0" dirty="0">
                <a:sym typeface="Wingdings" panose="05000000000000000000" pitchFamily="2" charset="2"/>
              </a:rPr>
              <a:t>Que es el </a:t>
            </a:r>
            <a:r>
              <a:rPr lang="es-419" b="0" noProof="0" dirty="0" err="1">
                <a:sym typeface="Wingdings" panose="05000000000000000000" pitchFamily="2" charset="2"/>
              </a:rPr>
              <a:t>protoclo</a:t>
            </a:r>
            <a:r>
              <a:rPr lang="es-419" b="0" noProof="0" dirty="0">
                <a:sym typeface="Wingdings" panose="05000000000000000000" pitchFamily="2" charset="2"/>
              </a:rPr>
              <a:t> I</a:t>
            </a:r>
            <a:r>
              <a:rPr lang="es-419" b="0" baseline="30000" noProof="0" dirty="0">
                <a:sym typeface="Wingdings" panose="05000000000000000000" pitchFamily="2" charset="2"/>
              </a:rPr>
              <a:t>2</a:t>
            </a:r>
            <a:r>
              <a:rPr lang="es-419" b="0" noProof="0" dirty="0">
                <a:sym typeface="Wingdings" panose="05000000000000000000" pitchFamily="2" charset="2"/>
              </a:rPr>
              <a:t>C?    </a:t>
            </a:r>
            <a:r>
              <a:rPr lang="es-419" b="1" noProof="0" dirty="0">
                <a:sym typeface="Wingdings" panose="05000000000000000000" pitchFamily="2" charset="2"/>
              </a:rPr>
              <a:t>Siguiente diapositiva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s-419" b="1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s-419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39340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Define un </a:t>
            </a:r>
            <a:r>
              <a:rPr lang="es-419" b="1" noProof="0" dirty="0"/>
              <a:t>bus de transmisión de datos…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         Serie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         Sincrónico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         Multi-Dispositivo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         2 líneas BIDIRECCIONALES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         Maestro/Esclavo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         </a:t>
            </a:r>
            <a:r>
              <a:rPr lang="es-419" b="1" noProof="0" dirty="0" err="1">
                <a:sym typeface="Wingdings" panose="05000000000000000000" pitchFamily="2" charset="2"/>
              </a:rPr>
              <a:t>Half-Duplex</a:t>
            </a:r>
            <a:endParaRPr lang="es-419" b="1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         Open-</a:t>
            </a:r>
            <a:r>
              <a:rPr lang="es-419" b="1" noProof="0" dirty="0" err="1">
                <a:sym typeface="Wingdings" panose="05000000000000000000" pitchFamily="2" charset="2"/>
              </a:rPr>
              <a:t>Drain</a:t>
            </a:r>
            <a:endParaRPr lang="es-419" b="0" noProof="0" dirty="0"/>
          </a:p>
          <a:p>
            <a:r>
              <a:rPr lang="es-419" b="0" noProof="0" dirty="0"/>
              <a:t>En la plataforma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1 esclavo, el LM5056A</a:t>
            </a:r>
            <a:endParaRPr lang="es-419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0890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Para que se requiere esta etapa?</a:t>
            </a:r>
          </a:p>
          <a:p>
            <a:endParaRPr lang="es-419" b="1" noProof="0" dirty="0"/>
          </a:p>
          <a:p>
            <a:r>
              <a:rPr lang="es-419" b="1" noProof="0" dirty="0"/>
              <a:t>Mayor complejidad</a:t>
            </a:r>
            <a:r>
              <a:rPr lang="es-419" b="0" noProof="0" dirty="0"/>
              <a:t>, </a:t>
            </a:r>
            <a:r>
              <a:rPr lang="es-419" b="0" noProof="0" dirty="0" err="1"/>
              <a:t>peeero</a:t>
            </a:r>
            <a:r>
              <a:rPr lang="es-419" b="0" noProof="0" dirty="0"/>
              <a:t>:</a:t>
            </a:r>
          </a:p>
          <a:p>
            <a:r>
              <a:rPr lang="es-419" b="0" noProof="0" dirty="0"/>
              <a:t>        </a:t>
            </a:r>
            <a:r>
              <a:rPr lang="es-419" b="0" noProof="0" dirty="0">
                <a:sym typeface="Wingdings" panose="05000000000000000000" pitchFamily="2" charset="2"/>
              </a:rPr>
              <a:t> Mejora </a:t>
            </a:r>
            <a:r>
              <a:rPr lang="es-419" b="1" noProof="0" dirty="0">
                <a:sym typeface="Wingdings" panose="05000000000000000000" pitchFamily="2" charset="2"/>
              </a:rPr>
              <a:t>inmunidad al ruido</a:t>
            </a:r>
          </a:p>
          <a:p>
            <a:r>
              <a:rPr lang="es-419" b="1" noProof="0" dirty="0">
                <a:sym typeface="Wingdings" panose="05000000000000000000" pitchFamily="2" charset="2"/>
              </a:rPr>
              <a:t>         </a:t>
            </a:r>
            <a:r>
              <a:rPr lang="es-419" b="0" noProof="0" dirty="0">
                <a:sym typeface="Wingdings" panose="05000000000000000000" pitchFamily="2" charset="2"/>
              </a:rPr>
              <a:t>Protege </a:t>
            </a:r>
            <a:r>
              <a:rPr lang="es-419" b="1" noProof="0" dirty="0">
                <a:sym typeface="Wingdings" panose="05000000000000000000" pitchFamily="2" charset="2"/>
              </a:rPr>
              <a:t>componentes sensibles</a:t>
            </a:r>
          </a:p>
          <a:p>
            <a:endParaRPr lang="es-419" b="1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**  Indicar las </a:t>
            </a:r>
            <a:r>
              <a:rPr lang="es-419" b="1" noProof="0" dirty="0">
                <a:sym typeface="Wingdings" panose="05000000000000000000" pitchFamily="2" charset="2"/>
              </a:rPr>
              <a:t>4 cosas</a:t>
            </a:r>
            <a:r>
              <a:rPr lang="es-419" b="0" noProof="0" dirty="0">
                <a:sym typeface="Wingdings" panose="05000000000000000000" pitchFamily="2" charset="2"/>
              </a:rPr>
              <a:t> que se deben aislar  **</a:t>
            </a:r>
          </a:p>
          <a:p>
            <a:endParaRPr lang="es-419" b="1" noProof="0" dirty="0"/>
          </a:p>
          <a:p>
            <a:r>
              <a:rPr lang="es-419" b="0" noProof="0" dirty="0"/>
              <a:t>Realizado en </a:t>
            </a:r>
            <a:r>
              <a:rPr lang="es-419" b="1" noProof="0" dirty="0"/>
              <a:t>conjunto </a:t>
            </a:r>
            <a:r>
              <a:rPr lang="es-419" b="0" noProof="0" dirty="0"/>
              <a:t>con la </a:t>
            </a:r>
            <a:r>
              <a:rPr lang="es-419" b="1" noProof="0" dirty="0"/>
              <a:t>separación de tierras</a:t>
            </a:r>
          </a:p>
          <a:p>
            <a:endParaRPr lang="es-419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33290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Ahora tratamos </a:t>
            </a:r>
            <a:r>
              <a:rPr lang="es-419" b="1" noProof="0" dirty="0"/>
              <a:t>solo</a:t>
            </a:r>
          </a:p>
          <a:p>
            <a:r>
              <a:rPr lang="es-419" b="1" noProof="0" dirty="0"/>
              <a:t>        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>
                <a:sym typeface="Wingdings" panose="05000000000000000000" pitchFamily="2" charset="2"/>
              </a:rPr>
              <a:t>PWM</a:t>
            </a:r>
          </a:p>
          <a:p>
            <a:r>
              <a:rPr lang="es-419" b="1" noProof="0" dirty="0">
                <a:sym typeface="Wingdings" panose="05000000000000000000" pitchFamily="2" charset="2"/>
              </a:rPr>
              <a:t>        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>
                <a:sym typeface="Wingdings" panose="05000000000000000000" pitchFamily="2" charset="2"/>
              </a:rPr>
              <a:t>I</a:t>
            </a:r>
            <a:r>
              <a:rPr lang="es-419" b="1" baseline="30000" noProof="0" dirty="0">
                <a:sym typeface="Wingdings" panose="05000000000000000000" pitchFamily="2" charset="2"/>
              </a:rPr>
              <a:t>2</a:t>
            </a:r>
            <a:r>
              <a:rPr lang="es-419" b="1" noProof="0" dirty="0">
                <a:sym typeface="Wingdings" panose="05000000000000000000" pitchFamily="2" charset="2"/>
              </a:rPr>
              <a:t>C</a:t>
            </a:r>
          </a:p>
          <a:p>
            <a:endParaRPr lang="es-419" b="1" noProof="0" dirty="0">
              <a:sym typeface="Wingdings" panose="05000000000000000000" pitchFamily="2" charset="2"/>
            </a:endParaRPr>
          </a:p>
          <a:p>
            <a:r>
              <a:rPr lang="es-419" b="1" noProof="0" dirty="0">
                <a:sym typeface="Wingdings" panose="05000000000000000000" pitchFamily="2" charset="2"/>
              </a:rPr>
              <a:t>TMCS</a:t>
            </a:r>
            <a:r>
              <a:rPr lang="es-419" b="0" noProof="0" dirty="0">
                <a:sym typeface="Wingdings" panose="05000000000000000000" pitchFamily="2" charset="2"/>
              </a:rPr>
              <a:t> </a:t>
            </a:r>
            <a:r>
              <a:rPr lang="es-419" b="1" noProof="0" dirty="0">
                <a:sym typeface="Wingdings" panose="05000000000000000000" pitchFamily="2" charset="2"/>
              </a:rPr>
              <a:t>aislado naturalmente </a:t>
            </a:r>
            <a:r>
              <a:rPr lang="es-419" b="0" noProof="0" dirty="0">
                <a:sym typeface="Wingdings" panose="05000000000000000000" pitchFamily="2" charset="2"/>
              </a:rPr>
              <a:t>por Efecto Hall</a:t>
            </a:r>
          </a:p>
          <a:p>
            <a:endParaRPr lang="es-419" b="0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Fuente aislada </a:t>
            </a:r>
            <a:r>
              <a:rPr lang="es-419" b="1" noProof="0" dirty="0">
                <a:sym typeface="Wingdings" panose="05000000000000000000" pitchFamily="2" charset="2"/>
              </a:rPr>
              <a:t>en la sección de alimentación </a:t>
            </a:r>
            <a:endParaRPr lang="es-419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97111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Señales PWM</a:t>
            </a:r>
            <a:r>
              <a:rPr lang="es-419" b="0" noProof="0" dirty="0"/>
              <a:t>  </a:t>
            </a:r>
            <a:r>
              <a:rPr lang="es-419" b="0" noProof="0" dirty="0">
                <a:sym typeface="Wingdings" panose="05000000000000000000" pitchFamily="2" charset="2"/>
              </a:rPr>
              <a:t>  Optoacoplador </a:t>
            </a:r>
            <a:r>
              <a:rPr lang="es-419" b="1" noProof="0" dirty="0">
                <a:sym typeface="Wingdings" panose="05000000000000000000" pitchFamily="2" charset="2"/>
              </a:rPr>
              <a:t>ACPL-P480 (x4)</a:t>
            </a:r>
            <a:r>
              <a:rPr lang="es-419" b="0" noProof="0" dirty="0">
                <a:sym typeface="Wingdings" panose="05000000000000000000" pitchFamily="2" charset="2"/>
              </a:rPr>
              <a:t> Broadcom</a:t>
            </a:r>
            <a:endParaRPr lang="es-419" b="1" noProof="0" dirty="0">
              <a:sym typeface="Wingdings" panose="05000000000000000000" pitchFamily="2" charset="2"/>
            </a:endParaRPr>
          </a:p>
          <a:p>
            <a:r>
              <a:rPr lang="es-419" b="1" noProof="0" dirty="0">
                <a:sym typeface="Wingdings" panose="05000000000000000000" pitchFamily="2" charset="2"/>
              </a:rPr>
              <a:t>         </a:t>
            </a:r>
            <a:r>
              <a:rPr lang="es-419" b="0" noProof="0" dirty="0">
                <a:sym typeface="Wingdings" panose="05000000000000000000" pitchFamily="2" charset="2"/>
              </a:rPr>
              <a:t>LED </a:t>
            </a:r>
            <a:r>
              <a:rPr lang="es-419" b="0" noProof="0" dirty="0" err="1">
                <a:sym typeface="Wingdings" panose="05000000000000000000" pitchFamily="2" charset="2"/>
              </a:rPr>
              <a:t>GaSP</a:t>
            </a:r>
            <a:r>
              <a:rPr lang="es-419" b="0" noProof="0" dirty="0">
                <a:sym typeface="Wingdings" panose="05000000000000000000" pitchFamily="2" charset="2"/>
              </a:rPr>
              <a:t> + fotodiodo</a:t>
            </a:r>
            <a:endParaRPr lang="es-419" b="1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         </a:t>
            </a:r>
            <a:r>
              <a:rPr lang="es-419" b="1" noProof="0" dirty="0">
                <a:sym typeface="Wingdings" panose="05000000000000000000" pitchFamily="2" charset="2"/>
              </a:rPr>
              <a:t>130 ns </a:t>
            </a:r>
          </a:p>
          <a:p>
            <a:endParaRPr lang="es-419" b="1" noProof="0" dirty="0">
              <a:sym typeface="Wingdings" panose="05000000000000000000" pitchFamily="2" charset="2"/>
            </a:endParaRPr>
          </a:p>
          <a:p>
            <a:r>
              <a:rPr lang="es-419" b="1" noProof="0" dirty="0">
                <a:sym typeface="Wingdings" panose="05000000000000000000" pitchFamily="2" charset="2"/>
              </a:rPr>
              <a:t>Bus I</a:t>
            </a:r>
            <a:r>
              <a:rPr lang="es-419" b="1" baseline="30000" noProof="0" dirty="0">
                <a:sym typeface="Wingdings" panose="05000000000000000000" pitchFamily="2" charset="2"/>
              </a:rPr>
              <a:t>2</a:t>
            </a:r>
            <a:r>
              <a:rPr lang="es-419" b="1" noProof="0" dirty="0">
                <a:sym typeface="Wingdings" panose="05000000000000000000" pitchFamily="2" charset="2"/>
              </a:rPr>
              <a:t>C</a:t>
            </a:r>
            <a:r>
              <a:rPr lang="es-419" b="0" noProof="0" dirty="0">
                <a:sym typeface="Wingdings" panose="05000000000000000000" pitchFamily="2" charset="2"/>
              </a:rPr>
              <a:t>    Aislador Digital SiO</a:t>
            </a:r>
            <a:r>
              <a:rPr lang="es-419" b="0" baseline="-25000" noProof="0" dirty="0">
                <a:sym typeface="Wingdings" panose="05000000000000000000" pitchFamily="2" charset="2"/>
              </a:rPr>
              <a:t>2</a:t>
            </a:r>
            <a:r>
              <a:rPr lang="es-419" b="0" noProof="0" dirty="0">
                <a:sym typeface="Wingdings" panose="05000000000000000000" pitchFamily="2" charset="2"/>
              </a:rPr>
              <a:t> </a:t>
            </a:r>
            <a:r>
              <a:rPr lang="es-419" b="1" noProof="0" dirty="0">
                <a:sym typeface="Wingdings" panose="05000000000000000000" pitchFamily="2" charset="2"/>
              </a:rPr>
              <a:t>ISO7242C</a:t>
            </a:r>
            <a:r>
              <a:rPr lang="es-419" b="0" noProof="0" dirty="0">
                <a:sym typeface="Wingdings" panose="05000000000000000000" pitchFamily="2" charset="2"/>
              </a:rPr>
              <a:t> de TI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         </a:t>
            </a:r>
            <a:r>
              <a:rPr lang="es-419" b="1" noProof="0" dirty="0">
                <a:sym typeface="Wingdings" panose="05000000000000000000" pitchFamily="2" charset="2"/>
              </a:rPr>
              <a:t>4 canales unidireccionales </a:t>
            </a:r>
            <a:r>
              <a:rPr lang="es-419" b="0" noProof="0" dirty="0">
                <a:sym typeface="Wingdings" panose="05000000000000000000" pitchFamily="2" charset="2"/>
              </a:rPr>
              <a:t>(2 por </a:t>
            </a:r>
            <a:r>
              <a:rPr lang="es-419" b="0" noProof="0" dirty="0" err="1">
                <a:sym typeface="Wingdings" panose="05000000000000000000" pitchFamily="2" charset="2"/>
              </a:rPr>
              <a:t>direc</a:t>
            </a:r>
            <a:r>
              <a:rPr lang="es-419" b="0" noProof="0" dirty="0">
                <a:sym typeface="Wingdings" panose="05000000000000000000" pitchFamily="2" charset="2"/>
              </a:rPr>
              <a:t>.)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         </a:t>
            </a:r>
            <a:r>
              <a:rPr lang="es-419" b="1" noProof="0" dirty="0">
                <a:sym typeface="Wingdings" panose="05000000000000000000" pitchFamily="2" charset="2"/>
              </a:rPr>
              <a:t>42 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noProof="0" dirty="0">
                <a:sym typeface="Wingdings" panose="05000000000000000000" pitchFamily="2" charset="2"/>
              </a:rPr>
              <a:t>         </a:t>
            </a:r>
            <a:r>
              <a:rPr lang="es-419" b="0" noProof="0" dirty="0">
                <a:sym typeface="Wingdings" panose="05000000000000000000" pitchFamily="2" charset="2"/>
              </a:rPr>
              <a:t>**Problema del uso de aisladores con I</a:t>
            </a:r>
            <a:r>
              <a:rPr lang="es-419" b="0" baseline="30000" noProof="0" dirty="0">
                <a:sym typeface="Wingdings" panose="05000000000000000000" pitchFamily="2" charset="2"/>
              </a:rPr>
              <a:t>2</a:t>
            </a:r>
            <a:r>
              <a:rPr lang="es-419" b="0" noProof="0" dirty="0">
                <a:sym typeface="Wingdings" panose="05000000000000000000" pitchFamily="2" charset="2"/>
              </a:rPr>
              <a:t>C**</a:t>
            </a:r>
          </a:p>
          <a:p>
            <a:endParaRPr lang="es-419" b="1" noProof="0" dirty="0">
              <a:sym typeface="Wingdings" panose="05000000000000000000" pitchFamily="2" charset="2"/>
            </a:endParaRPr>
          </a:p>
          <a:p>
            <a:endParaRPr lang="es-419" b="1" noProof="0" dirty="0">
              <a:sym typeface="Wingdings" panose="05000000000000000000" pitchFamily="2" charset="2"/>
            </a:endParaRPr>
          </a:p>
          <a:p>
            <a:endParaRPr lang="es-419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29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6947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Problemática moderna</a:t>
            </a:r>
          </a:p>
          <a:p>
            <a:endParaRPr lang="es-419" noProof="0" dirty="0"/>
          </a:p>
          <a:p>
            <a:r>
              <a:rPr lang="es-419" noProof="0" dirty="0"/>
              <a:t>Aumento temperatura global (grafico)</a:t>
            </a:r>
          </a:p>
          <a:p>
            <a:endParaRPr lang="es-419" noProof="0" dirty="0"/>
          </a:p>
          <a:p>
            <a:r>
              <a:rPr lang="es-419" noProof="0" dirty="0"/>
              <a:t>Cambio climático (fenómenos extremos)</a:t>
            </a:r>
          </a:p>
          <a:p>
            <a:endParaRPr lang="es-419" noProof="0" dirty="0"/>
          </a:p>
          <a:p>
            <a:r>
              <a:rPr lang="es-419" noProof="0" dirty="0"/>
              <a:t>Efecto invernadero</a:t>
            </a:r>
          </a:p>
          <a:p>
            <a:endParaRPr lang="es-419" noProof="0" dirty="0"/>
          </a:p>
          <a:p>
            <a:r>
              <a:rPr lang="es-419" noProof="0" dirty="0"/>
              <a:t>Concentración de CO</a:t>
            </a:r>
            <a:r>
              <a:rPr lang="es-419" baseline="-25000" noProof="0" dirty="0"/>
              <a:t>2</a:t>
            </a:r>
            <a:r>
              <a:rPr lang="es-419" noProof="0" dirty="0"/>
              <a:t> (gas invernadero) (grafico)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94088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>
                <a:sym typeface="Wingdings" panose="05000000000000000000" pitchFamily="2" charset="2"/>
              </a:rPr>
              <a:t>Separar SDA </a:t>
            </a:r>
            <a:r>
              <a:rPr lang="es-419" b="0" noProof="0" dirty="0">
                <a:sym typeface="Wingdings" panose="05000000000000000000" pitchFamily="2" charset="2"/>
              </a:rPr>
              <a:t>en </a:t>
            </a:r>
            <a:r>
              <a:rPr lang="es-419" b="1" noProof="0" dirty="0">
                <a:sym typeface="Wingdings" panose="05000000000000000000" pitchFamily="2" charset="2"/>
              </a:rPr>
              <a:t>2 líneas </a:t>
            </a:r>
            <a:r>
              <a:rPr lang="es-419" b="1" noProof="0" dirty="0" err="1">
                <a:sym typeface="Wingdings" panose="05000000000000000000" pitchFamily="2" charset="2"/>
              </a:rPr>
              <a:t>unidirec</a:t>
            </a:r>
            <a:r>
              <a:rPr lang="es-419" b="1" noProof="0" dirty="0">
                <a:sym typeface="Wingdings" panose="05000000000000000000" pitchFamily="2" charset="2"/>
              </a:rPr>
              <a:t>. </a:t>
            </a:r>
            <a:r>
              <a:rPr lang="es-419" b="0" noProof="0" dirty="0">
                <a:sym typeface="Wingdings" panose="05000000000000000000" pitchFamily="2" charset="2"/>
              </a:rPr>
              <a:t>(SDAO/SDAI)</a:t>
            </a:r>
            <a:endParaRPr lang="es-419" b="1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0" noProof="0" dirty="0">
                <a:sym typeface="Wingdings" panose="05000000000000000000" pitchFamily="2" charset="2"/>
              </a:rPr>
              <a:t>(</a:t>
            </a:r>
            <a:r>
              <a:rPr lang="es-419" b="1" noProof="0" dirty="0">
                <a:sym typeface="Wingdings" panose="05000000000000000000" pitchFamily="2" charset="2"/>
              </a:rPr>
              <a:t>SCL</a:t>
            </a:r>
            <a:r>
              <a:rPr lang="es-419" b="0" noProof="0" dirty="0">
                <a:sym typeface="Wingdings" panose="05000000000000000000" pitchFamily="2" charset="2"/>
              </a:rPr>
              <a:t> es</a:t>
            </a:r>
            <a:r>
              <a:rPr lang="es-419" b="1" noProof="0" dirty="0">
                <a:sym typeface="Wingdings" panose="05000000000000000000" pitchFamily="2" charset="2"/>
              </a:rPr>
              <a:t> unidireccional </a:t>
            </a:r>
            <a:r>
              <a:rPr lang="es-419" b="0" noProof="0" dirty="0">
                <a:sym typeface="Wingdings" panose="05000000000000000000" pitchFamily="2" charset="2"/>
              </a:rPr>
              <a:t>en</a:t>
            </a:r>
            <a:r>
              <a:rPr lang="es-419" b="1" noProof="0" dirty="0">
                <a:sym typeface="Wingdings" panose="05000000000000000000" pitchFamily="2" charset="2"/>
              </a:rPr>
              <a:t> nuestro caso</a:t>
            </a:r>
            <a:r>
              <a:rPr lang="es-419" b="0" noProof="0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s-419" b="0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0" noProof="0" dirty="0">
                <a:sym typeface="Wingdings" panose="05000000000000000000" pitchFamily="2" charset="2"/>
              </a:rPr>
              <a:t>Controlador      </a:t>
            </a:r>
            <a:r>
              <a:rPr lang="es-419" b="1" noProof="0" dirty="0">
                <a:sym typeface="Wingdings" panose="05000000000000000000" pitchFamily="2" charset="2"/>
              </a:rPr>
              <a:t>Circuito     </a:t>
            </a:r>
            <a:r>
              <a:rPr lang="es-419" b="0" noProof="0" dirty="0">
                <a:sym typeface="Wingdings" panose="05000000000000000000" pitchFamily="2" charset="2"/>
              </a:rPr>
              <a:t>Aislador/Sensor</a:t>
            </a:r>
            <a:endParaRPr lang="es-419" b="1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0" noProof="0" dirty="0">
                <a:sym typeface="Wingdings" panose="05000000000000000000" pitchFamily="2" charset="2"/>
              </a:rPr>
              <a:t>(</a:t>
            </a:r>
            <a:r>
              <a:rPr lang="es-419" b="1" noProof="0" dirty="0">
                <a:sym typeface="Wingdings" panose="05000000000000000000" pitchFamily="2" charset="2"/>
              </a:rPr>
              <a:t>LM5056</a:t>
            </a:r>
            <a:r>
              <a:rPr lang="es-419" b="0" noProof="0" dirty="0">
                <a:sym typeface="Wingdings" panose="05000000000000000000" pitchFamily="2" charset="2"/>
              </a:rPr>
              <a:t> ya tiene </a:t>
            </a:r>
            <a:r>
              <a:rPr lang="es-419" b="1" noProof="0" dirty="0">
                <a:sym typeface="Wingdings" panose="05000000000000000000" pitchFamily="2" charset="2"/>
              </a:rPr>
              <a:t>líneas de datos separadas</a:t>
            </a:r>
            <a:r>
              <a:rPr lang="es-419" b="0" noProof="0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71964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El procesador del </a:t>
            </a:r>
            <a:r>
              <a:rPr lang="es-419" b="1" noProof="0" dirty="0"/>
              <a:t>Sistema de Control</a:t>
            </a:r>
          </a:p>
          <a:p>
            <a:endParaRPr lang="es-419" noProof="0" dirty="0"/>
          </a:p>
          <a:p>
            <a:r>
              <a:rPr lang="es-419" b="1" noProof="0" dirty="0"/>
              <a:t>DSC</a:t>
            </a:r>
            <a:r>
              <a:rPr lang="es-419" b="0" noProof="0" dirty="0"/>
              <a:t> de TI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TMS320F28335</a:t>
            </a:r>
            <a:r>
              <a:rPr lang="es-419" b="0" noProof="0" dirty="0">
                <a:sym typeface="Wingdings" panose="05000000000000000000" pitchFamily="2" charset="2"/>
              </a:rPr>
              <a:t> de la serie </a:t>
            </a:r>
            <a:r>
              <a:rPr lang="es-419" b="1" noProof="0" dirty="0">
                <a:sym typeface="Wingdings" panose="05000000000000000000" pitchFamily="2" charset="2"/>
              </a:rPr>
              <a:t>C2000</a:t>
            </a:r>
          </a:p>
          <a:p>
            <a:r>
              <a:rPr lang="es-419" b="1" noProof="0" dirty="0">
                <a:sym typeface="Wingdings" panose="05000000000000000000" pitchFamily="2" charset="2"/>
              </a:rPr>
              <a:t>	 CPU</a:t>
            </a:r>
            <a:r>
              <a:rPr lang="es-419" b="0" noProof="0" dirty="0">
                <a:sym typeface="Wingdings" panose="05000000000000000000" pitchFamily="2" charset="2"/>
              </a:rPr>
              <a:t> de </a:t>
            </a:r>
            <a:r>
              <a:rPr lang="es-419" b="1" noProof="0" dirty="0">
                <a:sym typeface="Wingdings" panose="05000000000000000000" pitchFamily="2" charset="2"/>
              </a:rPr>
              <a:t>32 bits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0" noProof="0" dirty="0">
                <a:sym typeface="Wingdings" panose="05000000000000000000" pitchFamily="2" charset="2"/>
              </a:rPr>
              <a:t>	 De </a:t>
            </a:r>
            <a:r>
              <a:rPr lang="es-419" b="1" noProof="0" dirty="0">
                <a:sym typeface="Wingdings" panose="05000000000000000000" pitchFamily="2" charset="2"/>
              </a:rPr>
              <a:t>tiempo real</a:t>
            </a:r>
          </a:p>
          <a:p>
            <a:r>
              <a:rPr lang="es-419" b="1" noProof="0" dirty="0">
                <a:sym typeface="Wingdings" panose="05000000000000000000" pitchFamily="2" charset="2"/>
              </a:rPr>
              <a:t>	 150 MHz</a:t>
            </a:r>
            <a:endParaRPr lang="es-419" b="0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	 </a:t>
            </a:r>
            <a:r>
              <a:rPr lang="es-419" b="1" noProof="0" dirty="0">
                <a:sym typeface="Wingdings" panose="05000000000000000000" pitchFamily="2" charset="2"/>
              </a:rPr>
              <a:t>256K x 16 bits</a:t>
            </a:r>
            <a:r>
              <a:rPr lang="es-419" b="0" noProof="0" dirty="0">
                <a:sym typeface="Wingdings" panose="05000000000000000000" pitchFamily="2" charset="2"/>
              </a:rPr>
              <a:t> memoria flash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	 Arquitectura </a:t>
            </a:r>
            <a:r>
              <a:rPr lang="es-419" b="1" noProof="0" dirty="0">
                <a:sym typeface="Wingdings" panose="05000000000000000000" pitchFamily="2" charset="2"/>
              </a:rPr>
              <a:t>Harvard</a:t>
            </a:r>
            <a:r>
              <a:rPr lang="es-419" b="0" noProof="0" dirty="0">
                <a:sym typeface="Wingdings" panose="05000000000000000000" pitchFamily="2" charset="2"/>
              </a:rPr>
              <a:t>	</a:t>
            </a:r>
            <a:endParaRPr lang="es-419" noProof="0" dirty="0"/>
          </a:p>
          <a:p>
            <a:r>
              <a:rPr lang="es-419" b="1" noProof="0" dirty="0"/>
              <a:t>Paquete de evaluación </a:t>
            </a:r>
            <a:r>
              <a:rPr lang="es-419" b="1" noProof="0" dirty="0" err="1"/>
              <a:t>ControlCARD</a:t>
            </a:r>
            <a:r>
              <a:rPr lang="es-419" b="1" noProof="0" dirty="0"/>
              <a:t> </a:t>
            </a:r>
            <a:r>
              <a:rPr lang="es-419" b="0" noProof="0" dirty="0"/>
              <a:t>de </a:t>
            </a:r>
            <a:r>
              <a:rPr lang="es-419" b="1" noProof="0" dirty="0"/>
              <a:t>TI</a:t>
            </a:r>
            <a:endParaRPr lang="es-419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79776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**  Explicar </a:t>
            </a:r>
            <a:r>
              <a:rPr lang="es-419" b="1" noProof="0" dirty="0"/>
              <a:t>brevemente </a:t>
            </a:r>
            <a:r>
              <a:rPr lang="es-419" b="0" noProof="0" dirty="0"/>
              <a:t>cada periférico **</a:t>
            </a:r>
          </a:p>
          <a:p>
            <a:r>
              <a:rPr lang="es-419" b="0" noProof="0" dirty="0"/>
              <a:t>	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 err="1">
                <a:sym typeface="Wingdings" panose="05000000000000000000" pitchFamily="2" charset="2"/>
              </a:rPr>
              <a:t>ePWM</a:t>
            </a:r>
            <a:r>
              <a:rPr lang="es-419" b="1" noProof="0" dirty="0">
                <a:sym typeface="Wingdings" panose="05000000000000000000" pitchFamily="2" charset="2"/>
              </a:rPr>
              <a:t> </a:t>
            </a:r>
            <a:r>
              <a:rPr lang="es-419" b="0" noProof="0" dirty="0">
                <a:sym typeface="Wingdings" panose="05000000000000000000" pitchFamily="2" charset="2"/>
              </a:rPr>
              <a:t>6 canales</a:t>
            </a:r>
            <a:endParaRPr lang="es-419" b="1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	 </a:t>
            </a:r>
            <a:r>
              <a:rPr lang="es-419" b="1" noProof="0" dirty="0">
                <a:sym typeface="Wingdings" panose="05000000000000000000" pitchFamily="2" charset="2"/>
              </a:rPr>
              <a:t>ADC</a:t>
            </a:r>
            <a:r>
              <a:rPr lang="es-419" b="0" noProof="0" dirty="0">
                <a:sym typeface="Wingdings" panose="05000000000000000000" pitchFamily="2" charset="2"/>
              </a:rPr>
              <a:t> 12 bits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	 </a:t>
            </a:r>
            <a:r>
              <a:rPr lang="es-419" b="1" noProof="0" dirty="0">
                <a:sym typeface="Wingdings" panose="05000000000000000000" pitchFamily="2" charset="2"/>
              </a:rPr>
              <a:t>I</a:t>
            </a:r>
            <a:r>
              <a:rPr lang="es-419" b="1" baseline="30000" noProof="0" dirty="0">
                <a:sym typeface="Wingdings" panose="05000000000000000000" pitchFamily="2" charset="2"/>
              </a:rPr>
              <a:t>2</a:t>
            </a:r>
            <a:r>
              <a:rPr lang="es-419" b="1" noProof="0" dirty="0">
                <a:sym typeface="Wingdings" panose="05000000000000000000" pitchFamily="2" charset="2"/>
              </a:rPr>
              <a:t>C</a:t>
            </a:r>
          </a:p>
          <a:p>
            <a:r>
              <a:rPr lang="es-419" b="1" noProof="0" dirty="0">
                <a:sym typeface="Wingdings" panose="05000000000000000000" pitchFamily="2" charset="2"/>
              </a:rPr>
              <a:t>	 UART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	 </a:t>
            </a:r>
            <a:r>
              <a:rPr lang="es-419" b="1" noProof="0" dirty="0">
                <a:sym typeface="Wingdings" panose="05000000000000000000" pitchFamily="2" charset="2"/>
              </a:rPr>
              <a:t>88 </a:t>
            </a:r>
            <a:r>
              <a:rPr lang="es-419" b="0" noProof="0" dirty="0">
                <a:sym typeface="Wingdings" panose="05000000000000000000" pitchFamily="2" charset="2"/>
              </a:rPr>
              <a:t>puertos </a:t>
            </a:r>
            <a:r>
              <a:rPr lang="es-419" b="1" noProof="0" dirty="0">
                <a:sym typeface="Wingdings" panose="05000000000000000000" pitchFamily="2" charset="2"/>
              </a:rPr>
              <a:t>GPIO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99912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Módulo </a:t>
            </a:r>
            <a:r>
              <a:rPr lang="es-419" b="1" noProof="0" dirty="0"/>
              <a:t>UART</a:t>
            </a:r>
            <a:r>
              <a:rPr lang="es-419" b="0" noProof="0" dirty="0"/>
              <a:t>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0" noProof="0" dirty="0"/>
              <a:t>(bus </a:t>
            </a:r>
            <a:r>
              <a:rPr lang="es-419" b="1" noProof="0" dirty="0"/>
              <a:t>asincrónico</a:t>
            </a:r>
            <a:r>
              <a:rPr lang="es-419" b="0" noProof="0" dirty="0"/>
              <a:t> y </a:t>
            </a:r>
            <a:r>
              <a:rPr lang="es-419" b="1" noProof="0" dirty="0"/>
              <a:t>full-</a:t>
            </a:r>
            <a:r>
              <a:rPr lang="es-419" b="1" noProof="0" dirty="0" err="1"/>
              <a:t>duplex</a:t>
            </a:r>
            <a:r>
              <a:rPr lang="es-419" b="0" noProof="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s-419" b="0" noProof="0" dirty="0">
                <a:sym typeface="Wingdings" panose="05000000000000000000" pitchFamily="2" charset="2"/>
              </a:rPr>
              <a:t>Implementa la </a:t>
            </a:r>
            <a:r>
              <a:rPr lang="es-419" b="1" noProof="0" dirty="0">
                <a:sym typeface="Wingdings" panose="05000000000000000000" pitchFamily="2" charset="2"/>
              </a:rPr>
              <a:t>comunicación USB</a:t>
            </a:r>
            <a:endParaRPr lang="es-419" b="0" noProof="0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s-419" b="0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Traductor UART-USB    FT232BL </a:t>
            </a:r>
            <a:r>
              <a:rPr lang="es-419" b="0" noProof="0" dirty="0">
                <a:sym typeface="Wingdings" panose="05000000000000000000" pitchFamily="2" charset="2"/>
              </a:rPr>
              <a:t>de FTDI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39759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Dispositivos requieren alimentación </a:t>
            </a:r>
            <a:r>
              <a:rPr lang="es-419" b="0" noProof="0" dirty="0"/>
              <a:t>para funcionar</a:t>
            </a:r>
          </a:p>
          <a:p>
            <a:endParaRPr lang="es-419" b="0" noProof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s-419" b="0" noProof="0" dirty="0">
                <a:sym typeface="Wingdings" panose="05000000000000000000" pitchFamily="2" charset="2"/>
              </a:rPr>
              <a:t>Tabla    </a:t>
            </a:r>
            <a:r>
              <a:rPr lang="es-419" b="1" noProof="0" dirty="0">
                <a:sym typeface="Wingdings" panose="05000000000000000000" pitchFamily="2" charset="2"/>
              </a:rPr>
              <a:t>Resume consumos de dispositivos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s-419" b="1" noProof="0" dirty="0">
                <a:sym typeface="Wingdings" panose="05000000000000000000" pitchFamily="2" charset="2"/>
              </a:rPr>
              <a:t>Separado</a:t>
            </a:r>
            <a:r>
              <a:rPr lang="es-419" b="0" noProof="0" dirty="0">
                <a:sym typeface="Wingdings" panose="05000000000000000000" pitchFamily="2" charset="2"/>
              </a:rPr>
              <a:t> en Digital / Potencia</a:t>
            </a:r>
            <a:endParaRPr lang="es-419" b="1" noProof="0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s-419" b="1" noProof="0" dirty="0">
                <a:sym typeface="Wingdings" panose="05000000000000000000" pitchFamily="2" charset="2"/>
              </a:rPr>
              <a:t>Corriente máxima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s-419" b="1" noProof="0" dirty="0">
                <a:sym typeface="Wingdings" panose="05000000000000000000" pitchFamily="2" charset="2"/>
              </a:rPr>
              <a:t>Tensión de alimentación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61191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** </a:t>
            </a:r>
            <a:r>
              <a:rPr lang="es-419" noProof="0"/>
              <a:t>Explicar el </a:t>
            </a:r>
            <a:r>
              <a:rPr lang="es-419" noProof="0" dirty="0"/>
              <a:t>circuito de alimentación 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00174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Con </a:t>
            </a:r>
            <a:r>
              <a:rPr lang="es-419" b="1" noProof="0" dirty="0"/>
              <a:t>los circuitos diseñados</a:t>
            </a:r>
          </a:p>
          <a:p>
            <a:endParaRPr lang="es-419" b="1" noProof="0" dirty="0"/>
          </a:p>
          <a:p>
            <a:r>
              <a:rPr lang="es-419" b="1" noProof="0" dirty="0">
                <a:sym typeface="Wingdings" panose="05000000000000000000" pitchFamily="2" charset="2"/>
              </a:rPr>
              <a:t> Implementación </a:t>
            </a:r>
            <a:r>
              <a:rPr lang="es-419" b="0" noProof="0" dirty="0">
                <a:sym typeface="Wingdings" panose="05000000000000000000" pitchFamily="2" charset="2"/>
              </a:rPr>
              <a:t>en</a:t>
            </a:r>
            <a:r>
              <a:rPr lang="es-419" b="1" noProof="0" dirty="0">
                <a:sym typeface="Wingdings" panose="05000000000000000000" pitchFamily="2" charset="2"/>
              </a:rPr>
              <a:t> PCB</a:t>
            </a:r>
            <a:endParaRPr lang="es-419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28219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Proceso que </a:t>
            </a:r>
            <a:r>
              <a:rPr lang="es-419" b="1" noProof="0" dirty="0"/>
              <a:t>tardo unos 4 meses</a:t>
            </a:r>
            <a:endParaRPr lang="es-419" noProof="0" dirty="0"/>
          </a:p>
          <a:p>
            <a:endParaRPr lang="es-419" noProof="0" dirty="0"/>
          </a:p>
          <a:p>
            <a:r>
              <a:rPr lang="es-419" noProof="0" dirty="0"/>
              <a:t>En la </a:t>
            </a:r>
            <a:r>
              <a:rPr lang="es-419" b="1" noProof="0" dirty="0"/>
              <a:t>figura</a:t>
            </a:r>
            <a:r>
              <a:rPr lang="es-419" b="0" noProof="0" dirty="0"/>
              <a:t> </a:t>
            </a:r>
            <a:r>
              <a:rPr lang="es-419" b="1" noProof="0" dirty="0"/>
              <a:t> </a:t>
            </a:r>
            <a:r>
              <a:rPr lang="es-419" b="1" noProof="0" dirty="0">
                <a:sym typeface="Wingdings" panose="05000000000000000000" pitchFamily="2" charset="2"/>
              </a:rPr>
              <a:t> </a:t>
            </a:r>
            <a:r>
              <a:rPr lang="es-419" b="0" noProof="0" dirty="0"/>
              <a:t> </a:t>
            </a:r>
            <a:r>
              <a:rPr lang="es-419" b="1" noProof="0" dirty="0"/>
              <a:t>Render 3D </a:t>
            </a:r>
            <a:r>
              <a:rPr lang="es-419" b="0" noProof="0" dirty="0"/>
              <a:t>con todos los componentes</a:t>
            </a:r>
            <a:endParaRPr lang="es-419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47118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**  Explicar </a:t>
            </a:r>
            <a:r>
              <a:rPr lang="es-419" b="1" noProof="0" dirty="0"/>
              <a:t>que es una PCB </a:t>
            </a:r>
            <a:r>
              <a:rPr lang="es-419" b="0" noProof="0" dirty="0"/>
              <a:t> **</a:t>
            </a:r>
          </a:p>
          <a:p>
            <a:r>
              <a:rPr lang="es-419" b="0" noProof="0" dirty="0"/>
              <a:t>(Placa donde se conectan los componentes mediante pistas de cobre)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0" noProof="0" dirty="0"/>
              <a:t>Implementación mas compacta</a:t>
            </a:r>
          </a:p>
          <a:p>
            <a:endParaRPr lang="es-419" noProof="0" dirty="0"/>
          </a:p>
          <a:p>
            <a:r>
              <a:rPr lang="es-419" noProof="0" dirty="0"/>
              <a:t>**  Explicar la </a:t>
            </a:r>
            <a:r>
              <a:rPr lang="es-419" b="1" noProof="0" dirty="0"/>
              <a:t>composición de la PCB</a:t>
            </a:r>
            <a:r>
              <a:rPr lang="es-419" b="0" noProof="0" dirty="0"/>
              <a:t>  **</a:t>
            </a:r>
          </a:p>
          <a:p>
            <a:endParaRPr lang="es-419" b="0" noProof="0" dirty="0"/>
          </a:p>
          <a:p>
            <a:r>
              <a:rPr lang="es-419" b="0" noProof="0" dirty="0"/>
              <a:t>Acá </a:t>
            </a:r>
            <a:r>
              <a:rPr lang="es-419" b="1" cap="all" baseline="0" noProof="0" dirty="0"/>
              <a:t>pasar las placas al publico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03933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**  Explicar el </a:t>
            </a:r>
            <a:r>
              <a:rPr lang="es-419" b="1" noProof="0" dirty="0"/>
              <a:t>proceso de hacer la PCB</a:t>
            </a:r>
            <a:r>
              <a:rPr lang="es-419" b="0" noProof="0" dirty="0"/>
              <a:t>  **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         Asignar </a:t>
            </a:r>
            <a:r>
              <a:rPr lang="es-419" b="1" noProof="0" dirty="0" err="1">
                <a:sym typeface="Wingdings" panose="05000000000000000000" pitchFamily="2" charset="2"/>
              </a:rPr>
              <a:t>footprints</a:t>
            </a:r>
            <a:r>
              <a:rPr lang="es-419" b="0" noProof="0" dirty="0">
                <a:sym typeface="Wingdings" panose="05000000000000000000" pitchFamily="2" charset="2"/>
              </a:rPr>
              <a:t> 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         </a:t>
            </a:r>
            <a:r>
              <a:rPr lang="es-419" b="1" noProof="0" dirty="0">
                <a:sym typeface="Wingdings" panose="05000000000000000000" pitchFamily="2" charset="2"/>
              </a:rPr>
              <a:t>Disponer </a:t>
            </a:r>
            <a:r>
              <a:rPr lang="es-419" b="0" noProof="0" dirty="0">
                <a:sym typeface="Wingdings" panose="05000000000000000000" pitchFamily="2" charset="2"/>
              </a:rPr>
              <a:t>las </a:t>
            </a:r>
            <a:r>
              <a:rPr lang="es-419" b="1" noProof="0" dirty="0">
                <a:sym typeface="Wingdings" panose="05000000000000000000" pitchFamily="2" charset="2"/>
              </a:rPr>
              <a:t>footprints</a:t>
            </a:r>
          </a:p>
          <a:p>
            <a:r>
              <a:rPr lang="es-419" b="1" noProof="0" dirty="0">
                <a:sym typeface="Wingdings" panose="05000000000000000000" pitchFamily="2" charset="2"/>
              </a:rPr>
              <a:t>         Trazar </a:t>
            </a:r>
            <a:r>
              <a:rPr lang="es-419" b="0" noProof="0" dirty="0">
                <a:sym typeface="Wingdings" panose="05000000000000000000" pitchFamily="2" charset="2"/>
              </a:rPr>
              <a:t>y </a:t>
            </a:r>
            <a:r>
              <a:rPr lang="es-419" b="1" noProof="0" dirty="0">
                <a:sym typeface="Wingdings" panose="05000000000000000000" pitchFamily="2" charset="2"/>
              </a:rPr>
              <a:t>dimensionar </a:t>
            </a:r>
            <a:r>
              <a:rPr lang="es-419" b="0" noProof="0" dirty="0">
                <a:sym typeface="Wingdings" panose="05000000000000000000" pitchFamily="2" charset="2"/>
              </a:rPr>
              <a:t>las </a:t>
            </a:r>
            <a:r>
              <a:rPr lang="es-419" b="1" noProof="0" dirty="0">
                <a:sym typeface="Wingdings" panose="05000000000000000000" pitchFamily="2" charset="2"/>
              </a:rPr>
              <a:t>pistas </a:t>
            </a:r>
            <a:r>
              <a:rPr lang="es-419" b="0" noProof="0" dirty="0">
                <a:sym typeface="Wingdings" panose="05000000000000000000" pitchFamily="2" charset="2"/>
              </a:rPr>
              <a:t>de</a:t>
            </a:r>
            <a:r>
              <a:rPr lang="es-419" b="1" noProof="0" dirty="0">
                <a:sym typeface="Wingdings" panose="05000000000000000000" pitchFamily="2" charset="2"/>
              </a:rPr>
              <a:t> Cu</a:t>
            </a:r>
            <a:endParaRPr lang="es-419" b="0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         </a:t>
            </a:r>
            <a:r>
              <a:rPr lang="es-419" b="1" noProof="0" dirty="0">
                <a:sym typeface="Wingdings" panose="05000000000000000000" pitchFamily="2" charset="2"/>
              </a:rPr>
              <a:t>Planos </a:t>
            </a:r>
            <a:r>
              <a:rPr lang="es-419" b="0" noProof="0" dirty="0">
                <a:sym typeface="Wingdings" panose="05000000000000000000" pitchFamily="2" charset="2"/>
              </a:rPr>
              <a:t>de</a:t>
            </a:r>
            <a:r>
              <a:rPr lang="es-419" b="1" noProof="0" dirty="0">
                <a:sym typeface="Wingdings" panose="05000000000000000000" pitchFamily="2" charset="2"/>
              </a:rPr>
              <a:t> Cu </a:t>
            </a:r>
            <a:r>
              <a:rPr lang="es-419" b="0" noProof="0" dirty="0">
                <a:sym typeface="Wingdings" panose="05000000000000000000" pitchFamily="2" charset="2"/>
              </a:rPr>
              <a:t>(beneficios </a:t>
            </a:r>
            <a:r>
              <a:rPr lang="es-419" b="1" noProof="0" dirty="0">
                <a:sym typeface="Wingdings" panose="05000000000000000000" pitchFamily="2" charset="2"/>
              </a:rPr>
              <a:t>térmicos</a:t>
            </a:r>
            <a:r>
              <a:rPr lang="es-419" b="0" noProof="0" dirty="0">
                <a:sym typeface="Wingdings" panose="05000000000000000000" pitchFamily="2" charset="2"/>
              </a:rPr>
              <a:t> /</a:t>
            </a:r>
            <a:r>
              <a:rPr lang="es-419" b="1" noProof="0" dirty="0">
                <a:sym typeface="Wingdings" panose="05000000000000000000" pitchFamily="2" charset="2"/>
              </a:rPr>
              <a:t> ruido</a:t>
            </a:r>
            <a:r>
              <a:rPr lang="es-419" b="0" noProof="0" dirty="0">
                <a:sym typeface="Wingdings" panose="05000000000000000000" pitchFamily="2" charset="2"/>
              </a:rPr>
              <a:t>)</a:t>
            </a:r>
          </a:p>
          <a:p>
            <a:endParaRPr lang="es-419" b="0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Una vez </a:t>
            </a:r>
            <a:r>
              <a:rPr lang="es-419" b="1" noProof="0" dirty="0">
                <a:sym typeface="Wingdings" panose="05000000000000000000" pitchFamily="2" charset="2"/>
              </a:rPr>
              <a:t>obtenido el diseño</a:t>
            </a:r>
            <a:r>
              <a:rPr lang="es-419" b="0" noProof="0" dirty="0">
                <a:sym typeface="Wingdings" panose="05000000000000000000" pitchFamily="2" charset="2"/>
              </a:rPr>
              <a:t>    Se </a:t>
            </a:r>
            <a:r>
              <a:rPr lang="es-419" b="1" noProof="0" dirty="0">
                <a:sym typeface="Wingdings" panose="05000000000000000000" pitchFamily="2" charset="2"/>
              </a:rPr>
              <a:t>mando a fabricar </a:t>
            </a:r>
            <a:r>
              <a:rPr lang="es-419" b="0" noProof="0" dirty="0">
                <a:sym typeface="Wingdings" panose="05000000000000000000" pitchFamily="2" charset="2"/>
              </a:rPr>
              <a:t>a Bs. As. (1 mes)</a:t>
            </a:r>
            <a:endParaRPr lang="es-419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39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3762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Aumento</a:t>
            </a:r>
            <a:r>
              <a:rPr lang="en-US" dirty="0"/>
              <a:t> </a:t>
            </a:r>
            <a:r>
              <a:rPr lang="en-US" b="1" dirty="0" err="1"/>
              <a:t>exponencial</a:t>
            </a:r>
            <a:r>
              <a:rPr lang="en-US" dirty="0"/>
              <a:t> de </a:t>
            </a:r>
            <a:r>
              <a:rPr lang="en-US" b="1" dirty="0" err="1"/>
              <a:t>emisiones</a:t>
            </a:r>
            <a:r>
              <a:rPr lang="en-US" b="1" dirty="0"/>
              <a:t> </a:t>
            </a:r>
            <a:r>
              <a:rPr lang="en-US" b="1" dirty="0" err="1"/>
              <a:t>anuales</a:t>
            </a:r>
            <a:r>
              <a:rPr lang="en-US" b="1" dirty="0"/>
              <a:t> </a:t>
            </a:r>
            <a:r>
              <a:rPr lang="en-US" dirty="0"/>
              <a:t>CO</a:t>
            </a:r>
            <a:r>
              <a:rPr lang="en-US" baseline="-25000" dirty="0"/>
              <a:t>2 </a:t>
            </a:r>
            <a:r>
              <a:rPr lang="en-US" baseline="0" dirty="0"/>
              <a:t>(</a:t>
            </a:r>
            <a:r>
              <a:rPr lang="en-US" baseline="0" dirty="0" err="1"/>
              <a:t>grafico</a:t>
            </a:r>
            <a:r>
              <a:rPr lang="en-US" baseline="0" dirty="0"/>
              <a:t>)</a:t>
            </a:r>
          </a:p>
          <a:p>
            <a:endParaRPr lang="en-US" baseline="-25000" dirty="0"/>
          </a:p>
          <a:p>
            <a:r>
              <a:rPr lang="es-419" baseline="0" dirty="0"/>
              <a:t>Aumentaron </a:t>
            </a:r>
            <a:r>
              <a:rPr lang="es-419" b="1" baseline="0" dirty="0"/>
              <a:t>40 veces </a:t>
            </a:r>
            <a:r>
              <a:rPr lang="es-419" baseline="0" dirty="0"/>
              <a:t>desde </a:t>
            </a:r>
            <a:r>
              <a:rPr lang="es-419" b="1" baseline="0" dirty="0"/>
              <a:t>½ XIX</a:t>
            </a:r>
          </a:p>
          <a:p>
            <a:endParaRPr lang="es-419" b="1" baseline="0" dirty="0"/>
          </a:p>
          <a:p>
            <a:r>
              <a:rPr lang="es-419" b="1" baseline="0" dirty="0"/>
              <a:t>Población</a:t>
            </a:r>
            <a:r>
              <a:rPr lang="es-419" baseline="0" dirty="0"/>
              <a:t> aumenta en </a:t>
            </a:r>
            <a:r>
              <a:rPr lang="es-419" b="1" baseline="0" dirty="0"/>
              <a:t>8 veces</a:t>
            </a:r>
          </a:p>
          <a:p>
            <a:endParaRPr lang="es-419" b="1" baseline="0" dirty="0"/>
          </a:p>
          <a:p>
            <a:r>
              <a:rPr lang="es-419" b="1" baseline="0" dirty="0">
                <a:sym typeface="Wingdings" panose="05000000000000000000" pitchFamily="2" charset="2"/>
              </a:rPr>
              <a:t> 5 veces </a:t>
            </a:r>
            <a:r>
              <a:rPr lang="es-419" b="0" baseline="0" dirty="0">
                <a:sym typeface="Wingdings" panose="05000000000000000000" pitchFamily="2" charset="2"/>
              </a:rPr>
              <a:t>emisiones </a:t>
            </a:r>
            <a:r>
              <a:rPr lang="es-419" b="1" baseline="0" dirty="0">
                <a:sym typeface="Wingdings" panose="05000000000000000000" pitchFamily="2" charset="2"/>
              </a:rPr>
              <a:t>per </a:t>
            </a:r>
            <a:r>
              <a:rPr lang="es-419" b="1" baseline="0" dirty="0" err="1">
                <a:sym typeface="Wingdings" panose="05000000000000000000" pitchFamily="2" charset="2"/>
              </a:rPr>
              <a:t>capita</a:t>
            </a:r>
            <a:endParaRPr lang="es-419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99163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Se obtuvieron </a:t>
            </a:r>
            <a:r>
              <a:rPr lang="es-419" b="1" noProof="0" dirty="0"/>
              <a:t>5 placas</a:t>
            </a:r>
          </a:p>
          <a:p>
            <a:endParaRPr lang="es-419" b="1" noProof="0" dirty="0"/>
          </a:p>
          <a:p>
            <a:r>
              <a:rPr lang="es-419" b="0" noProof="0" dirty="0"/>
              <a:t>Se </a:t>
            </a:r>
            <a:r>
              <a:rPr lang="es-419" b="1" noProof="0" dirty="0"/>
              <a:t>soldaron</a:t>
            </a:r>
            <a:r>
              <a:rPr lang="es-419" b="0" noProof="0" dirty="0"/>
              <a:t> los </a:t>
            </a:r>
            <a:r>
              <a:rPr lang="es-419" b="1" noProof="0" dirty="0"/>
              <a:t>componentes </a:t>
            </a:r>
            <a:r>
              <a:rPr lang="es-419" b="0" noProof="0" dirty="0"/>
              <a:t>en </a:t>
            </a:r>
            <a:r>
              <a:rPr lang="es-419" b="1" noProof="0" dirty="0"/>
              <a:t>aprox. 1 mes</a:t>
            </a:r>
          </a:p>
          <a:p>
            <a:r>
              <a:rPr lang="es-419" b="0" noProof="0" dirty="0"/>
              <a:t>( </a:t>
            </a:r>
            <a:r>
              <a:rPr lang="es-419" b="1" noProof="0" dirty="0"/>
              <a:t>~190 </a:t>
            </a:r>
            <a:r>
              <a:rPr lang="es-419" b="0" noProof="0" dirty="0"/>
              <a:t>componentes </a:t>
            </a:r>
            <a:r>
              <a:rPr lang="es-419" b="1" noProof="0" dirty="0"/>
              <a:t>  </a:t>
            </a:r>
            <a:r>
              <a:rPr lang="es-419" b="0" noProof="0" dirty="0"/>
              <a:t>|</a:t>
            </a:r>
            <a:r>
              <a:rPr lang="es-419" b="1" noProof="0" dirty="0"/>
              <a:t>   ~700 </a:t>
            </a:r>
            <a:r>
              <a:rPr lang="es-419" b="0" noProof="0" dirty="0" err="1"/>
              <a:t>pads</a:t>
            </a:r>
            <a:r>
              <a:rPr lang="es-419" b="0" noProof="0" dirty="0"/>
              <a:t>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1960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Este es </a:t>
            </a:r>
            <a:r>
              <a:rPr lang="es-419" b="1" noProof="0" dirty="0"/>
              <a:t>el resultado final</a:t>
            </a:r>
            <a:r>
              <a:rPr lang="es-419" b="0" noProof="0" dirty="0"/>
              <a:t> del proceso de </a:t>
            </a:r>
            <a:r>
              <a:rPr lang="es-419" b="1" noProof="0" dirty="0"/>
              <a:t>soldadura</a:t>
            </a:r>
          </a:p>
          <a:p>
            <a:endParaRPr lang="es-419" b="1" noProof="0" dirty="0"/>
          </a:p>
          <a:p>
            <a:r>
              <a:rPr lang="es-419" b="1" noProof="0" dirty="0"/>
              <a:t>**  </a:t>
            </a:r>
            <a:r>
              <a:rPr lang="es-419" b="0" noProof="0" dirty="0"/>
              <a:t>Mostrar placa soldada  </a:t>
            </a:r>
            <a:r>
              <a:rPr lang="es-419" b="1" noProof="0" dirty="0"/>
              <a:t>**</a:t>
            </a:r>
          </a:p>
          <a:p>
            <a:endParaRPr lang="es-419" b="1" noProof="0" dirty="0"/>
          </a:p>
          <a:p>
            <a:r>
              <a:rPr lang="es-419" b="0" noProof="0" dirty="0"/>
              <a:t>También se ven los </a:t>
            </a:r>
            <a:r>
              <a:rPr lang="es-419" b="1" noProof="0" dirty="0"/>
              <a:t>disipadores</a:t>
            </a:r>
            <a:endParaRPr lang="es-419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405141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Con la </a:t>
            </a:r>
            <a:r>
              <a:rPr lang="es-419" b="1" noProof="0" dirty="0"/>
              <a:t>plataforma implementada</a:t>
            </a:r>
          </a:p>
          <a:p>
            <a:endParaRPr lang="es-419" b="1" noProof="0" dirty="0"/>
          </a:p>
          <a:p>
            <a:r>
              <a:rPr lang="es-419" b="0" noProof="0" dirty="0">
                <a:sym typeface="Wingdings" panose="05000000000000000000" pitchFamily="2" charset="2"/>
              </a:rPr>
              <a:t>  Se realizaron una </a:t>
            </a:r>
            <a:r>
              <a:rPr lang="es-419" b="1" noProof="0" dirty="0">
                <a:sym typeface="Wingdings" panose="05000000000000000000" pitchFamily="2" charset="2"/>
              </a:rPr>
              <a:t>breve serie de ensayos experimentales</a:t>
            </a:r>
            <a:endParaRPr lang="es-419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613411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b="1" dirty="0" err="1"/>
              <a:t>brevemente</a:t>
            </a:r>
            <a:r>
              <a:rPr lang="en-US" b="0" dirty="0"/>
              <a:t> 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1" dirty="0"/>
              <a:t>setup para </a:t>
            </a:r>
            <a:r>
              <a:rPr lang="en-US" b="1" dirty="0" err="1"/>
              <a:t>ensayo</a:t>
            </a:r>
            <a:r>
              <a:rPr lang="en-US" b="0" dirty="0"/>
              <a:t>  **</a:t>
            </a:r>
          </a:p>
          <a:p>
            <a:endParaRPr lang="en-US" b="0" dirty="0"/>
          </a:p>
          <a:p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/>
              <a:t>Tektronix TBS1102B</a:t>
            </a:r>
          </a:p>
          <a:p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/>
              <a:t>HP 6010A</a:t>
            </a:r>
          </a:p>
          <a:p>
            <a:r>
              <a:rPr lang="es-419" dirty="0">
                <a:sym typeface="Wingdings" panose="05000000000000000000" pitchFamily="2" charset="2"/>
              </a:rPr>
              <a:t> </a:t>
            </a:r>
            <a:r>
              <a:rPr lang="es-419" dirty="0"/>
              <a:t>ITECH IT8514B+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18316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Ensayo</a:t>
            </a:r>
            <a:r>
              <a:rPr lang="en-US" dirty="0"/>
              <a:t> para </a:t>
            </a:r>
            <a:r>
              <a:rPr lang="en-US" b="1" dirty="0" err="1"/>
              <a:t>verificar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funcionamiento</a:t>
            </a:r>
            <a:r>
              <a:rPr lang="en-US" b="0" dirty="0"/>
              <a:t> de </a:t>
            </a:r>
            <a:r>
              <a:rPr lang="en-US" b="1" dirty="0"/>
              <a:t>drivers y </a:t>
            </a:r>
            <a:r>
              <a:rPr lang="en-US" b="1" dirty="0" err="1"/>
              <a:t>controlador</a:t>
            </a:r>
            <a:endParaRPr lang="en-US" b="1" dirty="0"/>
          </a:p>
          <a:p>
            <a:endParaRPr lang="en-US" b="1" dirty="0"/>
          </a:p>
          <a:p>
            <a:r>
              <a:rPr lang="en-US" b="0" dirty="0" err="1"/>
              <a:t>Medicion</a:t>
            </a:r>
            <a:r>
              <a:rPr lang="en-US" b="0" dirty="0"/>
              <a:t>  </a:t>
            </a:r>
            <a:r>
              <a:rPr lang="en-US" b="0" dirty="0">
                <a:sym typeface="Wingdings" panose="05000000000000000000" pitchFamily="2" charset="2"/>
              </a:rPr>
              <a:t>  </a:t>
            </a:r>
            <a:r>
              <a:rPr lang="en-US" b="1" dirty="0">
                <a:sym typeface="Wingdings" panose="05000000000000000000" pitchFamily="2" charset="2"/>
              </a:rPr>
              <a:t>V</a:t>
            </a:r>
            <a:r>
              <a:rPr lang="en-US" b="1" baseline="-25000" dirty="0">
                <a:sym typeface="Wingdings" panose="05000000000000000000" pitchFamily="2" charset="2"/>
              </a:rPr>
              <a:t>pri</a:t>
            </a:r>
            <a:r>
              <a:rPr lang="en-US" b="0" dirty="0">
                <a:sym typeface="Wingdings" panose="05000000000000000000" pitchFamily="2" charset="2"/>
              </a:rPr>
              <a:t>   |   </a:t>
            </a:r>
            <a:r>
              <a:rPr lang="en-US" b="1" dirty="0">
                <a:sym typeface="Wingdings" panose="05000000000000000000" pitchFamily="2" charset="2"/>
              </a:rPr>
              <a:t>V</a:t>
            </a:r>
            <a:r>
              <a:rPr lang="en-US" b="1" baseline="-25000" dirty="0">
                <a:sym typeface="Wingdings" panose="05000000000000000000" pitchFamily="2" charset="2"/>
              </a:rPr>
              <a:t>pri</a:t>
            </a:r>
            <a:r>
              <a:rPr lang="en-US" b="1" baseline="30000" dirty="0">
                <a:sym typeface="Wingdings" panose="05000000000000000000" pitchFamily="2" charset="2"/>
              </a:rPr>
              <a:t>+</a:t>
            </a:r>
            <a:r>
              <a:rPr lang="en-US" b="1" dirty="0">
                <a:sym typeface="Wingdings" panose="05000000000000000000" pitchFamily="2" charset="2"/>
              </a:rPr>
              <a:t>  </a:t>
            </a:r>
            <a:r>
              <a:rPr lang="en-US" b="0" dirty="0">
                <a:sym typeface="Wingdings" panose="05000000000000000000" pitchFamily="2" charset="2"/>
              </a:rPr>
              <a:t>|   </a:t>
            </a:r>
            <a:r>
              <a:rPr lang="en-US" b="1" dirty="0">
                <a:sym typeface="Wingdings" panose="05000000000000000000" pitchFamily="2" charset="2"/>
              </a:rPr>
              <a:t>V</a:t>
            </a:r>
            <a:r>
              <a:rPr lang="en-US" b="1" baseline="-25000" dirty="0">
                <a:sym typeface="Wingdings" panose="05000000000000000000" pitchFamily="2" charset="2"/>
              </a:rPr>
              <a:t>pri</a:t>
            </a:r>
            <a:r>
              <a:rPr lang="en-US" b="1" baseline="30000" dirty="0">
                <a:sym typeface="Wingdings" panose="05000000000000000000" pitchFamily="2" charset="2"/>
              </a:rPr>
              <a:t>-</a:t>
            </a:r>
            <a:endParaRPr lang="en-US" b="1" baseline="30000" dirty="0"/>
          </a:p>
          <a:p>
            <a:endParaRPr lang="en-US" b="1" dirty="0"/>
          </a:p>
          <a:p>
            <a:r>
              <a:rPr lang="en-US" b="1" dirty="0"/>
              <a:t>Fuente a 30 V</a:t>
            </a:r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464078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para </a:t>
            </a:r>
            <a:r>
              <a:rPr lang="en-US" b="1" dirty="0" err="1"/>
              <a:t>distintas</a:t>
            </a:r>
            <a:r>
              <a:rPr lang="en-US" b="1" dirty="0"/>
              <a:t> </a:t>
            </a:r>
            <a:r>
              <a:rPr lang="en-US" b="1" dirty="0" err="1"/>
              <a:t>fases</a:t>
            </a:r>
            <a:r>
              <a:rPr lang="en-US" b="1" dirty="0"/>
              <a:t> </a:t>
            </a:r>
            <a:r>
              <a:rPr lang="en-US" b="1" dirty="0" err="1"/>
              <a:t>relativas</a:t>
            </a:r>
            <a:endParaRPr lang="en-US" b="1" dirty="0"/>
          </a:p>
          <a:p>
            <a:endParaRPr lang="en-US" b="1" dirty="0"/>
          </a:p>
          <a:p>
            <a:r>
              <a:rPr lang="en-US" b="0" dirty="0"/>
              <a:t>**  </a:t>
            </a:r>
            <a:r>
              <a:rPr lang="en-US" b="0" dirty="0" err="1"/>
              <a:t>Explicar</a:t>
            </a:r>
            <a:r>
              <a:rPr lang="en-US" b="0" dirty="0"/>
              <a:t> las </a:t>
            </a:r>
            <a:r>
              <a:rPr lang="en-US" b="0" dirty="0" err="1"/>
              <a:t>formas</a:t>
            </a:r>
            <a:r>
              <a:rPr lang="en-US" b="0" dirty="0"/>
              <a:t> de </a:t>
            </a:r>
            <a:r>
              <a:rPr lang="en-US" b="0" dirty="0" err="1"/>
              <a:t>onda</a:t>
            </a:r>
            <a:r>
              <a:rPr lang="en-US" b="0" dirty="0"/>
              <a:t>  **</a:t>
            </a:r>
            <a:endParaRPr lang="es-419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192552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Ensayo</a:t>
            </a:r>
            <a:r>
              <a:rPr lang="es-419" noProof="0" dirty="0"/>
              <a:t> para </a:t>
            </a:r>
            <a:r>
              <a:rPr lang="es-419" b="1" noProof="0" dirty="0"/>
              <a:t>verificar</a:t>
            </a:r>
            <a:r>
              <a:rPr lang="es-419" b="0" noProof="0" dirty="0"/>
              <a:t> el </a:t>
            </a:r>
            <a:r>
              <a:rPr lang="es-419" b="1" noProof="0" dirty="0"/>
              <a:t>funcionamiento</a:t>
            </a:r>
            <a:r>
              <a:rPr lang="es-419" b="0" noProof="0" dirty="0"/>
              <a:t> del </a:t>
            </a:r>
            <a:r>
              <a:rPr lang="es-419" b="1" noProof="0" dirty="0"/>
              <a:t>convertidor completo</a:t>
            </a:r>
          </a:p>
          <a:p>
            <a:endParaRPr lang="es-419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0" noProof="0" dirty="0"/>
              <a:t>Medición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V</a:t>
            </a:r>
            <a:r>
              <a:rPr lang="es-419" b="1" baseline="-25000" noProof="0" dirty="0">
                <a:sym typeface="Wingdings" panose="05000000000000000000" pitchFamily="2" charset="2"/>
              </a:rPr>
              <a:t>rect</a:t>
            </a:r>
            <a:r>
              <a:rPr lang="es-419" b="1" noProof="0" dirty="0">
                <a:sym typeface="Wingdings" panose="05000000000000000000" pitchFamily="2" charset="2"/>
              </a:rPr>
              <a:t> </a:t>
            </a:r>
            <a:r>
              <a:rPr lang="es-419" b="0" noProof="0" dirty="0">
                <a:sym typeface="Wingdings" panose="05000000000000000000" pitchFamily="2" charset="2"/>
              </a:rPr>
              <a:t>  |   </a:t>
            </a:r>
            <a:r>
              <a:rPr lang="es-419" b="1" noProof="0" dirty="0">
                <a:sym typeface="Wingdings" panose="05000000000000000000" pitchFamily="2" charset="2"/>
              </a:rPr>
              <a:t>i</a:t>
            </a:r>
            <a:r>
              <a:rPr lang="es-419" b="1" baseline="-25000" noProof="0" dirty="0">
                <a:sym typeface="Wingdings" panose="05000000000000000000" pitchFamily="2" charset="2"/>
              </a:rPr>
              <a:t>L</a:t>
            </a:r>
            <a:r>
              <a:rPr lang="es-419" b="1" noProof="0" dirty="0">
                <a:sym typeface="Wingdings" panose="05000000000000000000" pitchFamily="2" charset="2"/>
              </a:rPr>
              <a:t>  </a:t>
            </a:r>
            <a:r>
              <a:rPr lang="es-419" b="0" noProof="0" dirty="0">
                <a:sym typeface="Wingdings" panose="05000000000000000000" pitchFamily="2" charset="2"/>
              </a:rPr>
              <a:t>|   </a:t>
            </a:r>
            <a:r>
              <a:rPr lang="es-419" b="1" noProof="0" dirty="0">
                <a:sym typeface="Wingdings" panose="05000000000000000000" pitchFamily="2" charset="2"/>
              </a:rPr>
              <a:t>V</a:t>
            </a:r>
            <a:r>
              <a:rPr lang="es-419" b="1" baseline="-25000" noProof="0" dirty="0">
                <a:sym typeface="Wingdings" panose="05000000000000000000" pitchFamily="2" charset="2"/>
              </a:rPr>
              <a:t>sec</a:t>
            </a:r>
            <a:endParaRPr lang="es-419" b="1" baseline="-25000" noProof="0" dirty="0"/>
          </a:p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79800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  </a:t>
            </a:r>
            <a:r>
              <a:rPr lang="en-US" b="1" dirty="0" err="1"/>
              <a:t>Explicar</a:t>
            </a:r>
            <a:r>
              <a:rPr lang="en-US" b="1" dirty="0"/>
              <a:t> las </a:t>
            </a:r>
            <a:r>
              <a:rPr lang="en-US" b="1" dirty="0" err="1"/>
              <a:t>formas</a:t>
            </a:r>
            <a:r>
              <a:rPr lang="en-US" b="1" dirty="0"/>
              <a:t> de </a:t>
            </a:r>
            <a:r>
              <a:rPr lang="en-US" b="1" dirty="0" err="1"/>
              <a:t>onda</a:t>
            </a:r>
            <a:r>
              <a:rPr lang="en-US" b="1" dirty="0"/>
              <a:t>  </a:t>
            </a:r>
            <a:r>
              <a:rPr lang="en-US" dirty="0"/>
              <a:t>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Caso 1   </a:t>
            </a:r>
            <a:r>
              <a:rPr lang="en-US" dirty="0">
                <a:sym typeface="Wingdings" panose="05000000000000000000" pitchFamily="2" charset="2"/>
              </a:rPr>
              <a:t>   Pout = 1,25 W   |   </a:t>
            </a:r>
            <a:r>
              <a:rPr lang="en-US" dirty="0" err="1">
                <a:sym typeface="Wingdings" panose="05000000000000000000" pitchFamily="2" charset="2"/>
              </a:rPr>
              <a:t>Perd</a:t>
            </a:r>
            <a:r>
              <a:rPr lang="en-US" dirty="0">
                <a:sym typeface="Wingdings" panose="05000000000000000000" pitchFamily="2" charset="2"/>
              </a:rPr>
              <a:t> = 0,1 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/>
              <a:t>Caso 2   </a:t>
            </a:r>
            <a:r>
              <a:rPr lang="es-419" dirty="0">
                <a:sym typeface="Wingdings" panose="05000000000000000000" pitchFamily="2" charset="2"/>
              </a:rPr>
              <a:t>   </a:t>
            </a:r>
            <a:r>
              <a:rPr lang="es-419" dirty="0" err="1">
                <a:sym typeface="Wingdings" panose="05000000000000000000" pitchFamily="2" charset="2"/>
              </a:rPr>
              <a:t>Pout</a:t>
            </a:r>
            <a:r>
              <a:rPr lang="es-419" dirty="0">
                <a:sym typeface="Wingdings" panose="05000000000000000000" pitchFamily="2" charset="2"/>
              </a:rPr>
              <a:t> = 5,8 W     </a:t>
            </a:r>
            <a:r>
              <a:rPr lang="en-US" dirty="0">
                <a:sym typeface="Wingdings" panose="05000000000000000000" pitchFamily="2" charset="2"/>
              </a:rPr>
              <a:t>|   </a:t>
            </a:r>
            <a:r>
              <a:rPr lang="en-US" dirty="0" err="1">
                <a:sym typeface="Wingdings" panose="05000000000000000000" pitchFamily="2" charset="2"/>
              </a:rPr>
              <a:t>Perd</a:t>
            </a:r>
            <a:r>
              <a:rPr lang="en-US" dirty="0">
                <a:sym typeface="Wingdings" panose="05000000000000000000" pitchFamily="2" charset="2"/>
              </a:rPr>
              <a:t> = 0,5 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/>
              <a:t>Caso 3   </a:t>
            </a:r>
            <a:r>
              <a:rPr lang="es-419" dirty="0">
                <a:sym typeface="Wingdings" panose="05000000000000000000" pitchFamily="2" charset="2"/>
              </a:rPr>
              <a:t>   </a:t>
            </a:r>
            <a:r>
              <a:rPr lang="es-419" dirty="0" err="1">
                <a:sym typeface="Wingdings" panose="05000000000000000000" pitchFamily="2" charset="2"/>
              </a:rPr>
              <a:t>Pout</a:t>
            </a:r>
            <a:r>
              <a:rPr lang="es-419" dirty="0">
                <a:sym typeface="Wingdings" panose="05000000000000000000" pitchFamily="2" charset="2"/>
              </a:rPr>
              <a:t> = 13,6 W   </a:t>
            </a:r>
            <a:r>
              <a:rPr lang="en-US" dirty="0">
                <a:sym typeface="Wingdings" panose="05000000000000000000" pitchFamily="2" charset="2"/>
              </a:rPr>
              <a:t>|   </a:t>
            </a:r>
            <a:r>
              <a:rPr lang="en-US" dirty="0" err="1">
                <a:sym typeface="Wingdings" panose="05000000000000000000" pitchFamily="2" charset="2"/>
              </a:rPr>
              <a:t>Perd</a:t>
            </a:r>
            <a:r>
              <a:rPr lang="en-US" dirty="0">
                <a:sym typeface="Wingdings" panose="05000000000000000000" pitchFamily="2" charset="2"/>
              </a:rPr>
              <a:t> = 1 W</a:t>
            </a:r>
            <a:endParaRPr lang="es-419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dirty="0">
              <a:sym typeface="Wingdings" panose="05000000000000000000" pitchFamily="2" charset="2"/>
            </a:endParaRPr>
          </a:p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1313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Caso 1   </a:t>
            </a:r>
            <a:r>
              <a:rPr lang="en-US" dirty="0">
                <a:sym typeface="Wingdings" panose="05000000000000000000" pitchFamily="2" charset="2"/>
              </a:rPr>
              <a:t>   Pout = 24,4 W   |   </a:t>
            </a:r>
            <a:r>
              <a:rPr lang="en-US" dirty="0" err="1">
                <a:sym typeface="Wingdings" panose="05000000000000000000" pitchFamily="2" charset="2"/>
              </a:rPr>
              <a:t>Perd</a:t>
            </a:r>
            <a:r>
              <a:rPr lang="en-US" dirty="0">
                <a:sym typeface="Wingdings" panose="05000000000000000000" pitchFamily="2" charset="2"/>
              </a:rPr>
              <a:t> = 1,7 W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/>
              <a:t>Caso 2   </a:t>
            </a:r>
            <a:r>
              <a:rPr lang="es-419" dirty="0">
                <a:sym typeface="Wingdings" panose="05000000000000000000" pitchFamily="2" charset="2"/>
              </a:rPr>
              <a:t>   </a:t>
            </a:r>
            <a:r>
              <a:rPr lang="es-419" dirty="0" err="1">
                <a:sym typeface="Wingdings" panose="05000000000000000000" pitchFamily="2" charset="2"/>
              </a:rPr>
              <a:t>Pout</a:t>
            </a:r>
            <a:r>
              <a:rPr lang="es-419" dirty="0">
                <a:sym typeface="Wingdings" panose="05000000000000000000" pitchFamily="2" charset="2"/>
              </a:rPr>
              <a:t> = 25,9 W   </a:t>
            </a:r>
            <a:r>
              <a:rPr lang="en-US" dirty="0">
                <a:sym typeface="Wingdings" panose="05000000000000000000" pitchFamily="2" charset="2"/>
              </a:rPr>
              <a:t>|   </a:t>
            </a:r>
            <a:r>
              <a:rPr lang="en-US" dirty="0" err="1">
                <a:sym typeface="Wingdings" panose="05000000000000000000" pitchFamily="2" charset="2"/>
              </a:rPr>
              <a:t>Perd</a:t>
            </a:r>
            <a:r>
              <a:rPr lang="en-US" dirty="0">
                <a:sym typeface="Wingdings" panose="05000000000000000000" pitchFamily="2" charset="2"/>
              </a:rPr>
              <a:t> = 2,9 W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s-419" dirty="0"/>
              <a:t>Caso 3   </a:t>
            </a:r>
            <a:r>
              <a:rPr lang="es-419" dirty="0">
                <a:sym typeface="Wingdings" panose="05000000000000000000" pitchFamily="2" charset="2"/>
              </a:rPr>
              <a:t>   </a:t>
            </a:r>
            <a:r>
              <a:rPr lang="es-419" dirty="0" err="1">
                <a:sym typeface="Wingdings" panose="05000000000000000000" pitchFamily="2" charset="2"/>
              </a:rPr>
              <a:t>Pout</a:t>
            </a:r>
            <a:r>
              <a:rPr lang="es-419" dirty="0">
                <a:sym typeface="Wingdings" panose="05000000000000000000" pitchFamily="2" charset="2"/>
              </a:rPr>
              <a:t> = 75,4 W   </a:t>
            </a:r>
            <a:r>
              <a:rPr lang="en-US" dirty="0">
                <a:sym typeface="Wingdings" panose="05000000000000000000" pitchFamily="2" charset="2"/>
              </a:rPr>
              <a:t>|   </a:t>
            </a:r>
            <a:r>
              <a:rPr lang="en-US" dirty="0" err="1">
                <a:sym typeface="Wingdings" panose="05000000000000000000" pitchFamily="2" charset="2"/>
              </a:rPr>
              <a:t>Perd</a:t>
            </a:r>
            <a:r>
              <a:rPr lang="en-US" dirty="0">
                <a:sym typeface="Wingdings" panose="05000000000000000000" pitchFamily="2" charset="2"/>
              </a:rPr>
              <a:t> = 7,4 W</a:t>
            </a:r>
          </a:p>
          <a:p>
            <a:endParaRPr lang="es-419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dirty="0">
              <a:sym typeface="Wingdings" panose="05000000000000000000" pitchFamily="2" charset="2"/>
            </a:endParaRPr>
          </a:p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95028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s-419" b="1" noProof="0" dirty="0">
                <a:sym typeface="Wingdings" panose="05000000000000000000" pitchFamily="2" charset="2"/>
              </a:rPr>
              <a:t>Componentes inductivos</a:t>
            </a:r>
            <a:r>
              <a:rPr lang="es-419" b="0" noProof="0" dirty="0">
                <a:sym typeface="Wingdings" panose="05000000000000000000" pitchFamily="2" charset="2"/>
              </a:rPr>
              <a:t>    Reacción ante la </a:t>
            </a:r>
            <a:r>
              <a:rPr lang="es-419" b="1" noProof="0" dirty="0">
                <a:sym typeface="Wingdings" panose="05000000000000000000" pitchFamily="2" charset="2"/>
              </a:rPr>
              <a:t>apertura de una llave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s-419" b="1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Solución  </a:t>
            </a:r>
            <a:r>
              <a:rPr lang="es-419" b="0" noProof="0" dirty="0">
                <a:sym typeface="Wingdings" panose="05000000000000000000" pitchFamily="2" charset="2"/>
              </a:rPr>
              <a:t>  Camino </a:t>
            </a:r>
            <a:r>
              <a:rPr lang="es-419" b="1" noProof="0" dirty="0">
                <a:sym typeface="Wingdings" panose="05000000000000000000" pitchFamily="2" charset="2"/>
              </a:rPr>
              <a:t>alternativo temporal</a:t>
            </a:r>
            <a:r>
              <a:rPr lang="es-419" b="0" noProof="0" dirty="0">
                <a:sym typeface="Wingdings" panose="05000000000000000000" pitchFamily="2" charset="2"/>
              </a:rPr>
              <a:t> para </a:t>
            </a:r>
            <a:r>
              <a:rPr lang="es-419" b="1" noProof="0" dirty="0">
                <a:sym typeface="Wingdings" panose="05000000000000000000" pitchFamily="2" charset="2"/>
              </a:rPr>
              <a:t>corriente inductiva</a:t>
            </a:r>
            <a:endParaRPr lang="es-419" b="0" noProof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0" noProof="0" dirty="0">
                <a:sym typeface="Wingdings" panose="05000000000000000000" pitchFamily="2" charset="2"/>
              </a:rPr>
              <a:t>          Circuito </a:t>
            </a:r>
            <a:r>
              <a:rPr lang="es-419" b="1" noProof="0" dirty="0">
                <a:sym typeface="Wingdings" panose="05000000000000000000" pitchFamily="2" charset="2"/>
              </a:rPr>
              <a:t>RC serie</a:t>
            </a:r>
            <a:r>
              <a:rPr lang="es-419" b="0" noProof="0" dirty="0">
                <a:sym typeface="Wingdings" panose="05000000000000000000" pitchFamily="2" charset="2"/>
              </a:rPr>
              <a:t> paralelo a </a:t>
            </a:r>
            <a:r>
              <a:rPr lang="es-419" b="1" noProof="0" dirty="0">
                <a:sym typeface="Wingdings" panose="05000000000000000000" pitchFamily="2" charset="2"/>
              </a:rPr>
              <a:t>llaves y diodos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1" noProof="0" dirty="0">
                <a:sym typeface="Wingdings" panose="05000000000000000000" pitchFamily="2" charset="2"/>
              </a:rPr>
              <a:t>          </a:t>
            </a:r>
            <a:r>
              <a:rPr lang="es-419" b="0" noProof="0" dirty="0">
                <a:sym typeface="Wingdings" panose="05000000000000000000" pitchFamily="2" charset="2"/>
              </a:rPr>
              <a:t>Se dejo lugar para esto sobre la placa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419" b="0" noProof="0" dirty="0">
                <a:sym typeface="Wingdings" panose="05000000000000000000" pitchFamily="2" charset="2"/>
              </a:rPr>
              <a:t>          Puede </a:t>
            </a:r>
            <a:r>
              <a:rPr lang="es-419" b="1" noProof="0" dirty="0">
                <a:sym typeface="Wingdings" panose="05000000000000000000" pitchFamily="2" charset="2"/>
              </a:rPr>
              <a:t>mejorar el rendimiento</a:t>
            </a:r>
            <a:endParaRPr lang="es-419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49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2408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80% de la energía</a:t>
            </a:r>
            <a:r>
              <a:rPr lang="es-419" noProof="0" dirty="0"/>
              <a:t> sigue siendo </a:t>
            </a:r>
            <a:r>
              <a:rPr lang="es-419" b="1" noProof="0" dirty="0"/>
              <a:t>no-renovable</a:t>
            </a:r>
          </a:p>
          <a:p>
            <a:endParaRPr lang="es-419" b="1" noProof="0" dirty="0"/>
          </a:p>
          <a:p>
            <a:r>
              <a:rPr lang="es-419" b="0" noProof="0" dirty="0"/>
              <a:t>No se esta actuando lo suficientemente rápido</a:t>
            </a:r>
          </a:p>
          <a:p>
            <a:endParaRPr lang="es-419" b="0" noProof="0" dirty="0"/>
          </a:p>
          <a:p>
            <a:r>
              <a:rPr lang="es-419" b="0" noProof="0" dirty="0">
                <a:sym typeface="Wingdings" panose="05000000000000000000" pitchFamily="2" charset="2"/>
              </a:rPr>
              <a:t> E</a:t>
            </a:r>
            <a:r>
              <a:rPr lang="es-419" b="0" noProof="0" dirty="0"/>
              <a:t>ste proyecto se enfoca en </a:t>
            </a:r>
            <a:r>
              <a:rPr lang="es-419" b="1" noProof="0" dirty="0"/>
              <a:t>pilas de combustible</a:t>
            </a:r>
          </a:p>
          <a:p>
            <a:endParaRPr lang="es-419" b="1" noProof="0" dirty="0"/>
          </a:p>
          <a:p>
            <a:r>
              <a:rPr lang="es-419" b="0" noProof="0" dirty="0"/>
              <a:t>Fuente </a:t>
            </a:r>
            <a:r>
              <a:rPr lang="es-419" b="1" noProof="0" dirty="0"/>
              <a:t>renovable y limpia </a:t>
            </a:r>
            <a:r>
              <a:rPr lang="es-419" b="0" noProof="0" dirty="0"/>
              <a:t> |  </a:t>
            </a:r>
            <a:r>
              <a:rPr lang="es-419" b="1" noProof="0" dirty="0"/>
              <a:t>consume H</a:t>
            </a:r>
            <a:r>
              <a:rPr lang="es-419" b="1" baseline="-25000" noProof="0" dirty="0"/>
              <a:t>2</a:t>
            </a:r>
            <a:r>
              <a:rPr lang="es-419" b="0" noProof="0" dirty="0"/>
              <a:t> y </a:t>
            </a:r>
            <a:r>
              <a:rPr lang="es-419" b="1" noProof="0" dirty="0"/>
              <a:t>genera</a:t>
            </a:r>
            <a:r>
              <a:rPr lang="es-419" b="0" noProof="0" dirty="0"/>
              <a:t> </a:t>
            </a:r>
            <a:r>
              <a:rPr lang="es-419" b="1" noProof="0" dirty="0"/>
              <a:t>energía y H</a:t>
            </a:r>
            <a:r>
              <a:rPr lang="es-419" b="1" baseline="-25000" noProof="0" dirty="0"/>
              <a:t>2</a:t>
            </a:r>
            <a:r>
              <a:rPr lang="es-419" b="1" noProof="0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96643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Para finalizar, </a:t>
            </a:r>
            <a:r>
              <a:rPr lang="es-419" b="1" noProof="0" dirty="0"/>
              <a:t>algunas conclusiones</a:t>
            </a:r>
            <a:r>
              <a:rPr lang="es-419" b="0" noProof="0" dirty="0"/>
              <a:t> obtenidas del trabajo</a:t>
            </a:r>
            <a:endParaRPr lang="es-419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50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97346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Se </a:t>
            </a:r>
            <a:r>
              <a:rPr lang="es-419" b="1" noProof="0" dirty="0"/>
              <a:t>cumplieron</a:t>
            </a:r>
            <a:r>
              <a:rPr lang="es-419" b="0" noProof="0" dirty="0"/>
              <a:t> los </a:t>
            </a:r>
            <a:r>
              <a:rPr lang="es-419" b="1" noProof="0" dirty="0"/>
              <a:t>objetivos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Diseñar </a:t>
            </a:r>
            <a:r>
              <a:rPr lang="es-419" b="0" noProof="0" dirty="0">
                <a:sym typeface="Wingdings" panose="05000000000000000000" pitchFamily="2" charset="2"/>
              </a:rPr>
              <a:t>un</a:t>
            </a:r>
            <a:r>
              <a:rPr lang="es-419" b="1" noProof="0" dirty="0">
                <a:sym typeface="Wingdings" panose="05000000000000000000" pitchFamily="2" charset="2"/>
              </a:rPr>
              <a:t> sistema de control de potencia </a:t>
            </a:r>
            <a:r>
              <a:rPr lang="es-419" b="0" noProof="0" dirty="0">
                <a:sym typeface="Wingdings" panose="05000000000000000000" pitchFamily="2" charset="2"/>
              </a:rPr>
              <a:t>para</a:t>
            </a:r>
            <a:r>
              <a:rPr lang="es-419" b="1" noProof="0" dirty="0">
                <a:sym typeface="Wingdings" panose="05000000000000000000" pitchFamily="2" charset="2"/>
              </a:rPr>
              <a:t> </a:t>
            </a:r>
            <a:r>
              <a:rPr lang="es-419" b="1" noProof="0" dirty="0" err="1">
                <a:sym typeface="Wingdings" panose="05000000000000000000" pitchFamily="2" charset="2"/>
              </a:rPr>
              <a:t>PdC</a:t>
            </a:r>
            <a:endParaRPr lang="es-419" b="1" noProof="0" dirty="0">
              <a:sym typeface="Wingdings" panose="05000000000000000000" pitchFamily="2" charset="2"/>
            </a:endParaRPr>
          </a:p>
          <a:p>
            <a:r>
              <a:rPr lang="es-419" b="0" noProof="0" dirty="0">
                <a:sym typeface="Wingdings" panose="05000000000000000000" pitchFamily="2" charset="2"/>
              </a:rPr>
              <a:t>  Proveer </a:t>
            </a:r>
            <a:r>
              <a:rPr lang="es-419" b="1" noProof="0" dirty="0">
                <a:sym typeface="Wingdings" panose="05000000000000000000" pitchFamily="2" charset="2"/>
              </a:rPr>
              <a:t>capacidad </a:t>
            </a:r>
            <a:r>
              <a:rPr lang="es-419" b="0" noProof="0" dirty="0">
                <a:sym typeface="Wingdings" panose="05000000000000000000" pitchFamily="2" charset="2"/>
              </a:rPr>
              <a:t>de</a:t>
            </a:r>
            <a:r>
              <a:rPr lang="es-419" b="1" noProof="0" dirty="0">
                <a:sym typeface="Wingdings" panose="05000000000000000000" pitchFamily="2" charset="2"/>
              </a:rPr>
              <a:t> evaluación </a:t>
            </a:r>
            <a:r>
              <a:rPr lang="es-419" b="0" noProof="0" dirty="0">
                <a:sym typeface="Wingdings" panose="05000000000000000000" pitchFamily="2" charset="2"/>
              </a:rPr>
              <a:t>de</a:t>
            </a:r>
            <a:r>
              <a:rPr lang="es-419" b="1" noProof="0" dirty="0">
                <a:sym typeface="Wingdings" panose="05000000000000000000" pitchFamily="2" charset="2"/>
              </a:rPr>
              <a:t> algoritmos de control</a:t>
            </a:r>
          </a:p>
          <a:p>
            <a:endParaRPr lang="es-419" b="1" noProof="0" dirty="0">
              <a:sym typeface="Wingdings" panose="05000000000000000000" pitchFamily="2" charset="2"/>
            </a:endParaRPr>
          </a:p>
          <a:p>
            <a:r>
              <a:rPr lang="es-419" b="1" noProof="0" dirty="0">
                <a:sym typeface="Wingdings" panose="05000000000000000000" pitchFamily="2" charset="2"/>
              </a:rPr>
              <a:t>Desarrollos Futuros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>
                <a:sym typeface="Wingdings" panose="05000000000000000000" pitchFamily="2" charset="2"/>
              </a:rPr>
              <a:t>Algoritmos de control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 Corregir </a:t>
            </a:r>
            <a:r>
              <a:rPr lang="es-419" b="1" noProof="0" dirty="0">
                <a:sym typeface="Wingdings" panose="05000000000000000000" pitchFamily="2" charset="2"/>
              </a:rPr>
              <a:t>errores de hardware</a:t>
            </a:r>
            <a:endParaRPr lang="es-419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51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28942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Muchas Gracias</a:t>
            </a:r>
          </a:p>
          <a:p>
            <a:endParaRPr lang="es-419" b="1" noProof="0" dirty="0"/>
          </a:p>
          <a:p>
            <a:r>
              <a:rPr lang="es-419" b="1" noProof="0" dirty="0"/>
              <a:t>Que cambiaria?</a:t>
            </a:r>
          </a:p>
          <a:p>
            <a:r>
              <a:rPr lang="es-419" b="1" noProof="0" dirty="0"/>
              <a:t>        </a:t>
            </a:r>
            <a:r>
              <a:rPr lang="es-419" b="0" noProof="0" dirty="0">
                <a:sym typeface="Wingdings" panose="05000000000000000000" pitchFamily="2" charset="2"/>
              </a:rPr>
              <a:t> Sensor LM5056A</a:t>
            </a:r>
          </a:p>
          <a:p>
            <a:r>
              <a:rPr lang="es-419" b="0" noProof="0" dirty="0">
                <a:sym typeface="Wingdings" panose="05000000000000000000" pitchFamily="2" charset="2"/>
              </a:rPr>
              <a:t>         Error de </a:t>
            </a:r>
            <a:r>
              <a:rPr lang="es-419" b="0" noProof="0" dirty="0" err="1">
                <a:sym typeface="Wingdings" panose="05000000000000000000" pitchFamily="2" charset="2"/>
              </a:rPr>
              <a:t>footprint</a:t>
            </a:r>
            <a:r>
              <a:rPr lang="es-419" b="0" noProof="0">
                <a:sym typeface="Wingdings" panose="05000000000000000000" pitchFamily="2" charset="2"/>
              </a:rPr>
              <a:t> de MOSFET</a:t>
            </a:r>
            <a:endParaRPr lang="es-419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52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8946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, </a:t>
            </a:r>
            <a:r>
              <a:rPr lang="en-US" b="1" dirty="0" err="1"/>
              <a:t>plantear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sistema</a:t>
            </a:r>
            <a:r>
              <a:rPr lang="en-US" b="1" dirty="0"/>
              <a:t> </a:t>
            </a:r>
            <a:r>
              <a:rPr lang="en-US" b="0" dirty="0" err="1"/>
              <a:t>desarrollado</a:t>
            </a:r>
            <a:r>
              <a:rPr lang="en-US" b="0" dirty="0"/>
              <a:t> </a:t>
            </a:r>
            <a:r>
              <a:rPr lang="en-US" b="0" dirty="0" err="1"/>
              <a:t>en</a:t>
            </a:r>
            <a:r>
              <a:rPr lang="en-US" b="0" dirty="0"/>
              <a:t> </a:t>
            </a:r>
            <a:r>
              <a:rPr lang="en-US" b="0" dirty="0" err="1"/>
              <a:t>este</a:t>
            </a:r>
            <a:r>
              <a:rPr lang="en-US" b="0" dirty="0"/>
              <a:t> </a:t>
            </a:r>
            <a:r>
              <a:rPr lang="en-US" b="0" dirty="0" err="1"/>
              <a:t>proyecto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6043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La </a:t>
            </a:r>
            <a:r>
              <a:rPr lang="es-419" b="1" noProof="0" dirty="0"/>
              <a:t>plataforma</a:t>
            </a:r>
            <a:r>
              <a:rPr lang="es-419" noProof="0" dirty="0"/>
              <a:t> formaría </a:t>
            </a:r>
            <a:r>
              <a:rPr lang="es-419" b="1" noProof="0" dirty="0"/>
              <a:t>parte de un SHGE</a:t>
            </a:r>
            <a:endParaRPr lang="es-419" noProof="0" dirty="0"/>
          </a:p>
          <a:p>
            <a:endParaRPr lang="es-419" noProof="0" dirty="0"/>
          </a:p>
          <a:p>
            <a:r>
              <a:rPr lang="es-419" b="0" noProof="0" dirty="0"/>
              <a:t>Es un </a:t>
            </a:r>
            <a:r>
              <a:rPr lang="es-419" b="1" noProof="0" dirty="0"/>
              <a:t>Sistema de Generación de Energía</a:t>
            </a:r>
          </a:p>
          <a:p>
            <a:r>
              <a:rPr lang="es-419" b="1" noProof="0" dirty="0"/>
              <a:t>Combina:</a:t>
            </a:r>
          </a:p>
          <a:p>
            <a:r>
              <a:rPr lang="es-419" b="0" noProof="0" dirty="0"/>
              <a:t>	módulos de </a:t>
            </a:r>
            <a:r>
              <a:rPr lang="es-419" b="1" noProof="0" dirty="0"/>
              <a:t>Generación Alternativa</a:t>
            </a:r>
          </a:p>
          <a:p>
            <a:r>
              <a:rPr lang="es-419" b="0" noProof="0" dirty="0"/>
              <a:t>	módulos de </a:t>
            </a:r>
            <a:r>
              <a:rPr lang="es-419" b="1" noProof="0" dirty="0"/>
              <a:t>Almacenamiento</a:t>
            </a:r>
            <a:endParaRPr lang="es-419" b="0" noProof="0" dirty="0"/>
          </a:p>
          <a:p>
            <a:r>
              <a:rPr lang="es-419" b="0" noProof="0" dirty="0"/>
              <a:t>	algún modulo </a:t>
            </a:r>
            <a:r>
              <a:rPr lang="es-419" b="1" noProof="0" dirty="0"/>
              <a:t>Extra </a:t>
            </a:r>
            <a:r>
              <a:rPr lang="es-419" b="0" noProof="0" dirty="0"/>
              <a:t>(Electrolizador)</a:t>
            </a:r>
          </a:p>
          <a:p>
            <a:endParaRPr lang="es-419" b="1" noProof="0" dirty="0"/>
          </a:p>
          <a:p>
            <a:r>
              <a:rPr lang="es-419" b="1" noProof="0" dirty="0"/>
              <a:t>Módulos y carga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Bus común de CC</a:t>
            </a:r>
            <a:endParaRPr lang="es-419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52390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Modulo de Celdas de Combustible  </a:t>
            </a:r>
            <a:r>
              <a:rPr lang="es-419" b="0" noProof="0" dirty="0">
                <a:sym typeface="Wingdings" panose="05000000000000000000" pitchFamily="2" charset="2"/>
              </a:rPr>
              <a:t>  </a:t>
            </a:r>
            <a:r>
              <a:rPr lang="es-419" b="1" noProof="0" dirty="0">
                <a:sym typeface="Wingdings" panose="05000000000000000000" pitchFamily="2" charset="2"/>
              </a:rPr>
              <a:t>Proyecto</a:t>
            </a:r>
            <a:endParaRPr lang="es-419" noProof="0" dirty="0"/>
          </a:p>
          <a:p>
            <a:r>
              <a:rPr lang="es-419" b="1" noProof="0" dirty="0"/>
              <a:t>Controla</a:t>
            </a:r>
            <a:r>
              <a:rPr lang="es-419" b="0" noProof="0" dirty="0"/>
              <a:t> la </a:t>
            </a:r>
            <a:r>
              <a:rPr lang="es-419" b="1" noProof="0" dirty="0"/>
              <a:t>potencia entregada</a:t>
            </a:r>
            <a:r>
              <a:rPr lang="es-419" b="0" noProof="0" dirty="0"/>
              <a:t> por la pila a la carga</a:t>
            </a:r>
            <a:endParaRPr lang="es-419" b="1" noProof="0" dirty="0"/>
          </a:p>
          <a:p>
            <a:endParaRPr lang="es-419" b="0" noProof="0" dirty="0"/>
          </a:p>
          <a:p>
            <a:r>
              <a:rPr lang="es-419" b="1" noProof="0" dirty="0"/>
              <a:t>Cuenta con:</a:t>
            </a:r>
          </a:p>
          <a:p>
            <a:r>
              <a:rPr lang="es-419" b="1" noProof="0" dirty="0"/>
              <a:t>        </a:t>
            </a:r>
            <a:r>
              <a:rPr lang="es-419" b="1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Emulador de celdas de combustible</a:t>
            </a:r>
            <a:endParaRPr lang="es-419" b="0" noProof="0" dirty="0"/>
          </a:p>
          <a:p>
            <a:r>
              <a:rPr lang="es-419" b="0" noProof="0" dirty="0"/>
              <a:t>        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Convertidor CC-CC Conmutado</a:t>
            </a:r>
          </a:p>
          <a:p>
            <a:r>
              <a:rPr lang="es-419" b="1" noProof="0" dirty="0"/>
              <a:t>        </a:t>
            </a:r>
            <a:r>
              <a:rPr lang="es-419" b="1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Sistema de Control</a:t>
            </a:r>
          </a:p>
          <a:p>
            <a:r>
              <a:rPr lang="es-419" b="1" noProof="0" dirty="0"/>
              <a:t>        </a:t>
            </a:r>
            <a:r>
              <a:rPr lang="es-419" b="1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Carga Electrónica Variable</a:t>
            </a:r>
          </a:p>
          <a:p>
            <a:endParaRPr lang="es-419" b="0" noProof="0" dirty="0"/>
          </a:p>
          <a:p>
            <a:r>
              <a:rPr lang="es-419" b="1" noProof="0" dirty="0"/>
              <a:t> Empezando</a:t>
            </a:r>
            <a:r>
              <a:rPr lang="es-419" b="0" noProof="0" dirty="0"/>
              <a:t> por las </a:t>
            </a:r>
            <a:r>
              <a:rPr lang="es-419" b="1" noProof="0" dirty="0"/>
              <a:t>celdas de combustible</a:t>
            </a:r>
            <a:r>
              <a:rPr lang="es-419" b="0" noProof="0" dirty="0"/>
              <a:t>…</a:t>
            </a:r>
          </a:p>
          <a:p>
            <a:endParaRPr lang="es-419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2631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noProof="0" dirty="0"/>
              <a:t>Combustible </a:t>
            </a:r>
            <a:r>
              <a:rPr lang="es-419" b="0" noProof="0" dirty="0"/>
              <a:t> 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1" noProof="0" dirty="0"/>
              <a:t> Reacciona</a:t>
            </a:r>
            <a:r>
              <a:rPr lang="es-419" noProof="0" dirty="0"/>
              <a:t> </a:t>
            </a:r>
            <a:r>
              <a:rPr lang="es-419" b="0" noProof="0" dirty="0"/>
              <a:t>con un </a:t>
            </a:r>
            <a:r>
              <a:rPr lang="es-419" b="1" noProof="0" dirty="0"/>
              <a:t>comburente</a:t>
            </a:r>
            <a:endParaRPr lang="es-419" b="0" noProof="0" dirty="0"/>
          </a:p>
          <a:p>
            <a:r>
              <a:rPr lang="es-419" b="1" noProof="0" dirty="0"/>
              <a:t>Energía Libre</a:t>
            </a:r>
            <a:r>
              <a:rPr lang="es-419" b="0" noProof="0" dirty="0"/>
              <a:t> de la Reacción  </a:t>
            </a:r>
            <a:r>
              <a:rPr lang="es-419" b="0" noProof="0" dirty="0">
                <a:sym typeface="Wingdings" panose="05000000000000000000" pitchFamily="2" charset="2"/>
              </a:rPr>
              <a:t></a:t>
            </a:r>
            <a:r>
              <a:rPr lang="es-419" b="0" noProof="0" dirty="0"/>
              <a:t> </a:t>
            </a:r>
            <a:r>
              <a:rPr lang="es-419" b="1" noProof="0" dirty="0"/>
              <a:t> Energía Eléctrica</a:t>
            </a:r>
          </a:p>
          <a:p>
            <a:endParaRPr lang="es-419" b="0" noProof="0" dirty="0"/>
          </a:p>
          <a:p>
            <a:r>
              <a:rPr lang="es-419" b="0" baseline="0" noProof="0" dirty="0"/>
              <a:t>**  Separación </a:t>
            </a:r>
            <a:r>
              <a:rPr lang="es-419" b="1" baseline="0" noProof="0" dirty="0"/>
              <a:t>ánodo</a:t>
            </a:r>
            <a:r>
              <a:rPr lang="es-419" b="0" baseline="0" noProof="0" dirty="0"/>
              <a:t>, </a:t>
            </a:r>
            <a:r>
              <a:rPr lang="es-419" b="1" baseline="0" noProof="0" dirty="0"/>
              <a:t>electrolito</a:t>
            </a:r>
            <a:r>
              <a:rPr lang="es-419" b="0" baseline="0" noProof="0" dirty="0"/>
              <a:t>, </a:t>
            </a:r>
            <a:r>
              <a:rPr lang="es-419" b="1" baseline="0" noProof="0" dirty="0"/>
              <a:t>cátodo  </a:t>
            </a:r>
            <a:r>
              <a:rPr lang="es-419" b="0" baseline="0" noProof="0" dirty="0"/>
              <a:t>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noProof="0" dirty="0"/>
              <a:t>Pila </a:t>
            </a:r>
            <a:r>
              <a:rPr lang="es-419" b="0" noProof="0" dirty="0"/>
              <a:t> </a:t>
            </a:r>
            <a:r>
              <a:rPr lang="es-419" b="0" noProof="0" dirty="0">
                <a:sym typeface="Wingdings" panose="05000000000000000000" pitchFamily="2" charset="2"/>
              </a:rPr>
              <a:t> </a:t>
            </a:r>
            <a:r>
              <a:rPr lang="es-419" b="0" noProof="0" dirty="0"/>
              <a:t> </a:t>
            </a:r>
            <a:r>
              <a:rPr lang="es-419" b="1" noProof="0" dirty="0"/>
              <a:t>Múltiples celdas en serie </a:t>
            </a:r>
            <a:r>
              <a:rPr lang="es-419" b="0" noProof="0" dirty="0"/>
              <a:t>(“apilar”)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0" noProof="0" dirty="0"/>
              <a:t>Se utiliza </a:t>
            </a:r>
            <a:r>
              <a:rPr lang="es-419" b="1" noProof="0" dirty="0"/>
              <a:t>PEMFC  </a:t>
            </a:r>
            <a:r>
              <a:rPr lang="es-419" b="1" noProof="0" dirty="0">
                <a:sym typeface="Wingdings" panose="05000000000000000000" pitchFamily="2" charset="2"/>
              </a:rPr>
              <a:t>  E</a:t>
            </a:r>
            <a:r>
              <a:rPr lang="es-419" b="1" noProof="0" dirty="0"/>
              <a:t>lectrolito Solido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b="1" noProof="0" dirty="0" err="1"/>
              <a:t>Temp</a:t>
            </a:r>
            <a:r>
              <a:rPr lang="es-419" b="1" noProof="0" dirty="0"/>
              <a:t> de operación</a:t>
            </a:r>
            <a:r>
              <a:rPr lang="es-419" b="0" noProof="0" dirty="0"/>
              <a:t>   |    </a:t>
            </a:r>
            <a:r>
              <a:rPr lang="es-419" b="1" noProof="0" dirty="0"/>
              <a:t>Corrosión   </a:t>
            </a:r>
            <a:r>
              <a:rPr lang="es-419" b="0" noProof="0" dirty="0"/>
              <a:t>|    </a:t>
            </a:r>
            <a:r>
              <a:rPr lang="es-419" b="1" noProof="0" dirty="0"/>
              <a:t>Corrientes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E659-7339-4F2D-917F-209D8E865DF6}" type="slidenum">
              <a:rPr lang="es-419" smtClean="0"/>
              <a:t>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9850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 userDrawn="1"/>
        </p:nvSpPr>
        <p:spPr bwMode="auto">
          <a:xfrm flipH="1">
            <a:off x="-1" y="4450188"/>
            <a:ext cx="12192000" cy="2407810"/>
          </a:xfrm>
          <a:prstGeom prst="rect">
            <a:avLst/>
          </a:prstGeom>
          <a:solidFill>
            <a:srgbClr val="00325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auto">
          <a:xfrm flipH="1">
            <a:off x="-24680" y="4450188"/>
            <a:ext cx="12313368" cy="0"/>
          </a:xfrm>
          <a:prstGeom prst="line">
            <a:avLst/>
          </a:prstGeom>
          <a:ln w="1016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56165-AFBA-C2E1-99EB-A2622579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AF3FA-887A-39B0-1E83-3FB542B4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DFFEE-39EE-9B44-511A-1D52BF48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800" b="1" cap="none" spc="-50" baseline="0">
                <a:solidFill>
                  <a:srgbClr val="003252"/>
                </a:solidFill>
                <a:latin typeface="Fraunces 144pt Soft" pitchFamily="2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>
                <a:solidFill>
                  <a:schemeClr val="tx1"/>
                </a:solidFill>
                <a:latin typeface="Fraunces 72pt Sof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1097280" y="2343884"/>
            <a:ext cx="10058400" cy="3760891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"/>
              </a:defRPr>
            </a:lvl1pPr>
            <a:lvl2pPr>
              <a:defRPr>
                <a:solidFill>
                  <a:schemeClr val="tx1"/>
                </a:solidFill>
                <a:latin typeface="Montserrat"/>
              </a:defRPr>
            </a:lvl2pPr>
            <a:lvl3pPr>
              <a:defRPr>
                <a:solidFill>
                  <a:schemeClr val="tx1"/>
                </a:solidFill>
                <a:latin typeface="Montserrat"/>
              </a:defRPr>
            </a:lvl3pPr>
            <a:lvl4pPr>
              <a:defRPr>
                <a:solidFill>
                  <a:schemeClr val="tx1"/>
                </a:solidFill>
                <a:latin typeface="Montserrat"/>
              </a:defRPr>
            </a:lvl4pPr>
            <a:lvl5pPr>
              <a:defRPr>
                <a:solidFill>
                  <a:schemeClr val="tx1"/>
                </a:solidFill>
                <a:latin typeface="Montserra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cap="none" baseline="0">
                <a:solidFill>
                  <a:srgbClr val="003252"/>
                </a:solidFill>
                <a:latin typeface="Fraunces 144pt Soft" pitchFamily="2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Vidow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 userDrawn="1"/>
        </p:nvSpPr>
        <p:spPr bwMode="auto">
          <a:xfrm flipH="1">
            <a:off x="0" y="0"/>
            <a:ext cx="3351057" cy="6858000"/>
          </a:xfrm>
          <a:prstGeom prst="rect">
            <a:avLst/>
          </a:prstGeom>
          <a:solidFill>
            <a:srgbClr val="00325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 bwMode="auto">
          <a:xfrm>
            <a:off x="3351057" y="-27384"/>
            <a:ext cx="0" cy="6912768"/>
          </a:xfrm>
          <a:prstGeom prst="line">
            <a:avLst/>
          </a:prstGeom>
          <a:ln w="1016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auto">
          <a:xfrm>
            <a:off x="1097280" y="2459735"/>
            <a:ext cx="9912096" cy="37608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add video</a:t>
            </a:r>
            <a:endParaRPr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cap="none" baseline="0">
                <a:solidFill>
                  <a:srgbClr val="003252"/>
                </a:solidFill>
                <a:latin typeface="Fraunces 144pt Soft" pitchFamily="2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am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 userDrawn="1"/>
        </p:nvSpPr>
        <p:spPr bwMode="auto">
          <a:xfrm>
            <a:off x="1" y="3429000"/>
            <a:ext cx="12192000" cy="3429000"/>
          </a:xfrm>
          <a:prstGeom prst="rect">
            <a:avLst/>
          </a:prstGeom>
          <a:solidFill>
            <a:srgbClr val="00325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cxnSp>
        <p:nvCxnSpPr>
          <p:cNvPr id="3" name="Straight Connector 2"/>
          <p:cNvCxnSpPr>
            <a:cxnSpLocks/>
          </p:cNvCxnSpPr>
          <p:nvPr userDrawn="1"/>
        </p:nvCxnSpPr>
        <p:spPr bwMode="auto">
          <a:xfrm>
            <a:off x="-24680" y="3429000"/>
            <a:ext cx="12241360" cy="0"/>
          </a:xfrm>
          <a:prstGeom prst="line">
            <a:avLst/>
          </a:prstGeom>
          <a:ln w="1016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3"/>
          </p:nvPr>
        </p:nvSpPr>
        <p:spPr bwMode="auto">
          <a:xfrm>
            <a:off x="1097279" y="2163331"/>
            <a:ext cx="2919413" cy="291941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4659186" y="2163331"/>
            <a:ext cx="2919413" cy="291941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5"/>
          </p:nvPr>
        </p:nvSpPr>
        <p:spPr bwMode="auto">
          <a:xfrm>
            <a:off x="8221093" y="2163331"/>
            <a:ext cx="2919413" cy="291941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600" cap="none" baseline="0">
                <a:solidFill>
                  <a:schemeClr val="tx1"/>
                </a:solidFill>
                <a:latin typeface="Montserra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 dirty="0"/>
              <a:t>Name Goes Here</a:t>
            </a:r>
            <a:endParaRPr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 hasCustomPrompt="1"/>
          </p:nvPr>
        </p:nvSpPr>
        <p:spPr bwMode="auto"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600" cap="none" baseline="0">
                <a:solidFill>
                  <a:schemeClr val="tx1"/>
                </a:solidFill>
                <a:latin typeface="Montserra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 dirty="0"/>
              <a:t>Name Goes Here</a:t>
            </a:r>
            <a:endParaRPr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 hasCustomPrompt="1"/>
          </p:nvPr>
        </p:nvSpPr>
        <p:spPr bwMode="auto"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600" cap="none" baseline="0">
                <a:solidFill>
                  <a:schemeClr val="tx1"/>
                </a:solidFill>
                <a:latin typeface="Montserra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 dirty="0"/>
              <a:t>Name Goes Here</a:t>
            </a:r>
            <a:endParaRPr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cap="none" baseline="0">
                <a:solidFill>
                  <a:srgbClr val="003252"/>
                </a:solidFill>
                <a:latin typeface="Fraunces 144pt Soft" pitchFamily="2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and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 userDrawn="1"/>
        </p:nvSpPr>
        <p:spPr bwMode="auto">
          <a:xfrm flipH="1">
            <a:off x="0" y="0"/>
            <a:ext cx="1195754" cy="6858000"/>
          </a:xfrm>
          <a:prstGeom prst="rect">
            <a:avLst/>
          </a:prstGeom>
          <a:solidFill>
            <a:srgbClr val="00325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cxnSp>
        <p:nvCxnSpPr>
          <p:cNvPr id="3" name="Straight Connector 2"/>
          <p:cNvCxnSpPr>
            <a:cxnSpLocks/>
          </p:cNvCxnSpPr>
          <p:nvPr userDrawn="1"/>
        </p:nvCxnSpPr>
        <p:spPr bwMode="auto">
          <a:xfrm>
            <a:off x="1195754" y="-27384"/>
            <a:ext cx="0" cy="6912768"/>
          </a:xfrm>
          <a:prstGeom prst="line">
            <a:avLst/>
          </a:prstGeom>
          <a:ln w="1016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5924550" y="633875"/>
            <a:ext cx="5632450" cy="5591175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cap="none" baseline="0">
                <a:solidFill>
                  <a:srgbClr val="003252"/>
                </a:solidFill>
                <a:latin typeface="Fraunces 144pt Soft" pitchFamily="2" charset="0"/>
              </a:defRPr>
            </a:lvl1pPr>
          </a:lstStyle>
          <a:p>
            <a:pPr>
              <a:defRPr/>
            </a:pPr>
            <a:r>
              <a:rPr lang="en-US" dirty="0"/>
              <a:t>Title goes here</a:t>
            </a:r>
            <a:endParaRPr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  <a:latin typeface="Montserrat"/>
              </a:defRPr>
            </a:lvl1pPr>
            <a:lvl2pPr marL="201168" indent="0">
              <a:buClr>
                <a:schemeClr val="tx1"/>
              </a:buClr>
              <a:buFont typeface="Arial"/>
              <a:buNone/>
              <a:defRPr sz="1400">
                <a:solidFill>
                  <a:schemeClr val="tx1"/>
                </a:solidFill>
                <a:latin typeface="Montserrat"/>
              </a:defRPr>
            </a:lvl2pPr>
            <a:lvl3pPr marL="384048" indent="0">
              <a:buClr>
                <a:schemeClr val="tx1"/>
              </a:buClr>
              <a:buFont typeface="Arial"/>
              <a:buNone/>
              <a:defRPr sz="1100">
                <a:solidFill>
                  <a:schemeClr val="tx1"/>
                </a:solidFill>
                <a:latin typeface="Montserrat"/>
              </a:defRPr>
            </a:lvl3pPr>
            <a:lvl4pPr marL="566928" indent="0">
              <a:buClr>
                <a:schemeClr val="tx1"/>
              </a:buClr>
              <a:buFont typeface="Arial"/>
              <a:buNone/>
              <a:defRPr sz="1100">
                <a:solidFill>
                  <a:schemeClr val="tx1"/>
                </a:solidFill>
                <a:latin typeface="Montserrat"/>
              </a:defRPr>
            </a:lvl4pPr>
            <a:lvl5pPr marL="749808" indent="0">
              <a:buClr>
                <a:schemeClr val="tx1"/>
              </a:buClr>
              <a:buFont typeface="Arial"/>
              <a:buNone/>
              <a:defRPr sz="1100">
                <a:solidFill>
                  <a:schemeClr val="tx1"/>
                </a:solidFill>
                <a:latin typeface="Montserra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‹#›</a:t>
            </a:fld>
            <a:endParaRPr lang="en-US"/>
          </a:p>
        </p:txBody>
      </p:sp>
      <p:sp>
        <p:nvSpPr>
          <p:cNvPr id="5" name="Rectangle"/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rgbClr val="00325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6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 bwMode="auto">
          <a:xfrm>
            <a:off x="6818393" y="999565"/>
            <a:ext cx="0" cy="4858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635000" y="3135207"/>
            <a:ext cx="5460991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b="1" cap="none" baseline="0">
                <a:solidFill>
                  <a:srgbClr val="003252"/>
                </a:solidFill>
                <a:latin typeface="Fraunces 144pt Soft" pitchFamily="2" charset="0"/>
              </a:defRPr>
            </a:lvl1pPr>
          </a:lstStyle>
          <a:p>
            <a:pPr>
              <a:defRPr/>
            </a:pPr>
            <a:r>
              <a:rPr lang="en-US" dirty="0"/>
              <a:t>Title goes here</a:t>
            </a:r>
            <a:endParaRPr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 bwMode="auto">
          <a:xfrm>
            <a:off x="7540794" y="831286"/>
            <a:ext cx="4016206" cy="5195424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>
              <a:defRPr/>
            </a:pPr>
            <a:r>
              <a:rPr lang="en-US"/>
              <a:t>Quote Goes Here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‹#›</a:t>
            </a:fld>
            <a:endParaRPr lang="en-US"/>
          </a:p>
        </p:txBody>
      </p:sp>
      <p:sp>
        <p:nvSpPr>
          <p:cNvPr id="5" name="Rectangle"/>
          <p:cNvSpPr/>
          <p:nvPr userDrawn="1"/>
        </p:nvSpPr>
        <p:spPr bwMode="auto">
          <a:xfrm>
            <a:off x="3351057" y="0"/>
            <a:ext cx="8840943" cy="6858000"/>
          </a:xfrm>
          <a:prstGeom prst="rect">
            <a:avLst/>
          </a:prstGeom>
          <a:solidFill>
            <a:srgbClr val="00325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 sz="1600" dirty="0">
              <a:latin typeface="Montserrat" pitchFamily="2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 bwMode="auto">
          <a:xfrm>
            <a:off x="3351057" y="-27384"/>
            <a:ext cx="0" cy="6912768"/>
          </a:xfrm>
          <a:prstGeom prst="line">
            <a:avLst/>
          </a:prstGeom>
          <a:ln w="1016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b="1" cap="none" baseline="0">
                <a:solidFill>
                  <a:srgbClr val="003252"/>
                </a:solidFill>
                <a:latin typeface="Fraunces 144pt Soft" pitchFamily="2" charset="0"/>
              </a:defRPr>
            </a:lvl1pPr>
          </a:lstStyle>
          <a:p>
            <a:pPr>
              <a:defRPr/>
            </a:pPr>
            <a:r>
              <a:rPr lang="en-US" dirty="0"/>
              <a:t>Title goes here</a:t>
            </a:r>
            <a:endParaRPr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575829" y="633875"/>
            <a:ext cx="5981171" cy="559025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Montserrat"/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Montserrat"/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Montserrat"/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Montserrat"/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Montserra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 userDrawn="1"/>
        </p:nvSpPr>
        <p:spPr bwMode="auto">
          <a:xfrm>
            <a:off x="1" y="1714500"/>
            <a:ext cx="12192000" cy="3429000"/>
          </a:xfrm>
          <a:prstGeom prst="rect">
            <a:avLst/>
          </a:prstGeom>
          <a:solidFill>
            <a:srgbClr val="00325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cxnSp>
        <p:nvCxnSpPr>
          <p:cNvPr id="17" name="Straight Connector 16"/>
          <p:cNvCxnSpPr>
            <a:cxnSpLocks/>
          </p:cNvCxnSpPr>
          <p:nvPr userDrawn="1"/>
        </p:nvCxnSpPr>
        <p:spPr bwMode="auto">
          <a:xfrm>
            <a:off x="-24680" y="1714499"/>
            <a:ext cx="12241360" cy="0"/>
          </a:xfrm>
          <a:prstGeom prst="line">
            <a:avLst/>
          </a:prstGeom>
          <a:ln w="1016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 userDrawn="1"/>
        </p:nvCxnSpPr>
        <p:spPr bwMode="auto">
          <a:xfrm>
            <a:off x="-24680" y="5143500"/>
            <a:ext cx="12241360" cy="0"/>
          </a:xfrm>
          <a:prstGeom prst="line">
            <a:avLst/>
          </a:prstGeom>
          <a:ln w="1016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cap="none" baseline="0">
                <a:solidFill>
                  <a:srgbClr val="003252"/>
                </a:solidFill>
                <a:latin typeface="Fraunces 144pt Soft" pitchFamily="2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  <a:latin typeface="Montserrat"/>
              </a:defRPr>
            </a:lvl1pPr>
            <a:lvl2pPr marL="384048" indent="-182880">
              <a:buClr>
                <a:schemeClr val="tx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Montserrat"/>
              </a:defRPr>
            </a:lvl2pPr>
            <a:lvl3pPr marL="566928" indent="-182880">
              <a:buClr>
                <a:schemeClr val="tx1"/>
              </a:buClr>
              <a:buFont typeface="Arial"/>
              <a:buChar char="•"/>
              <a:defRPr sz="1100">
                <a:solidFill>
                  <a:schemeClr val="tx1"/>
                </a:solidFill>
                <a:latin typeface="Montserrat"/>
              </a:defRPr>
            </a:lvl3pPr>
            <a:lvl4pPr marL="749808" indent="-182880">
              <a:buClr>
                <a:schemeClr val="tx1"/>
              </a:buClr>
              <a:buFont typeface="Arial"/>
              <a:buChar char="•"/>
              <a:defRPr sz="1100">
                <a:solidFill>
                  <a:schemeClr val="tx1"/>
                </a:solidFill>
                <a:latin typeface="Montserrat"/>
              </a:defRPr>
            </a:lvl4pPr>
            <a:lvl5pPr marL="932688" indent="-182880">
              <a:buClr>
                <a:schemeClr val="tx1"/>
              </a:buClr>
              <a:buFont typeface="Arial"/>
              <a:buChar char="•"/>
              <a:defRPr sz="1100">
                <a:solidFill>
                  <a:schemeClr val="tx1"/>
                </a:solidFill>
                <a:latin typeface="Montserra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 bwMode="auto">
          <a:xfrm>
            <a:off x="605170" y="630936"/>
            <a:ext cx="4589130" cy="5586984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  <a:latin typeface="Montserrat"/>
              </a:defRPr>
            </a:lvl1pPr>
            <a:lvl2pPr marL="384048" indent="-182880">
              <a:buClr>
                <a:schemeClr val="tx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Montserrat"/>
              </a:defRPr>
            </a:lvl2pPr>
            <a:lvl3pPr marL="566928" indent="-182880">
              <a:buClr>
                <a:schemeClr val="tx1"/>
              </a:buClr>
              <a:buFont typeface="Arial"/>
              <a:buChar char="•"/>
              <a:defRPr sz="1100">
                <a:solidFill>
                  <a:schemeClr val="tx1"/>
                </a:solidFill>
                <a:latin typeface="Montserrat"/>
              </a:defRPr>
            </a:lvl3pPr>
            <a:lvl4pPr marL="749808" indent="-182880">
              <a:buClr>
                <a:schemeClr val="tx1"/>
              </a:buClr>
              <a:buFont typeface="Arial"/>
              <a:buChar char="•"/>
              <a:defRPr sz="1100">
                <a:solidFill>
                  <a:schemeClr val="tx1"/>
                </a:solidFill>
                <a:latin typeface="Montserrat"/>
              </a:defRPr>
            </a:lvl4pPr>
            <a:lvl5pPr marL="932688" indent="-182880">
              <a:buClr>
                <a:schemeClr val="tx1"/>
              </a:buClr>
              <a:buFont typeface="Arial"/>
              <a:buChar char="•"/>
              <a:defRPr sz="1100">
                <a:solidFill>
                  <a:schemeClr val="tx1"/>
                </a:solidFill>
                <a:latin typeface="Montserrat"/>
              </a:defRPr>
            </a:lvl5pPr>
          </a:lstStyle>
          <a:p>
            <a:pPr lvl="0">
              <a:defRPr/>
            </a:pPr>
            <a:r>
              <a:rPr lang="en-US" dirty="0"/>
              <a:t>Click to edit Master text styles</a:t>
            </a:r>
            <a:endParaRPr dirty="0"/>
          </a:p>
          <a:p>
            <a:pPr lvl="1">
              <a:defRPr/>
            </a:pPr>
            <a:r>
              <a:rPr lang="en-US" dirty="0"/>
              <a:t>Second level</a:t>
            </a:r>
            <a:endParaRPr dirty="0"/>
          </a:p>
          <a:p>
            <a:pPr lvl="2">
              <a:defRPr/>
            </a:pPr>
            <a:r>
              <a:rPr lang="en-US" dirty="0"/>
              <a:t>Third level</a:t>
            </a:r>
            <a:endParaRPr dirty="0"/>
          </a:p>
          <a:p>
            <a:pPr lvl="3">
              <a:defRPr/>
            </a:pPr>
            <a:r>
              <a:rPr lang="en-US" dirty="0"/>
              <a:t>Fourth level</a:t>
            </a:r>
            <a:endParaRPr dirty="0"/>
          </a:p>
          <a:p>
            <a:pPr lvl="4">
              <a:defRPr/>
            </a:pPr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"/>
          <p:cNvSpPr/>
          <p:nvPr userDrawn="1"/>
        </p:nvSpPr>
        <p:spPr bwMode="auto">
          <a:xfrm>
            <a:off x="10993582" y="0"/>
            <a:ext cx="1198418" cy="6858000"/>
          </a:xfrm>
          <a:prstGeom prst="rect">
            <a:avLst/>
          </a:prstGeom>
          <a:solidFill>
            <a:srgbClr val="00325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10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 bwMode="auto">
          <a:xfrm>
            <a:off x="10993582" y="-27384"/>
            <a:ext cx="0" cy="6912768"/>
          </a:xfrm>
          <a:prstGeom prst="line">
            <a:avLst/>
          </a:prstGeom>
          <a:ln w="1016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634999" y="3927894"/>
            <a:ext cx="10922000" cy="2326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635001" y="630936"/>
            <a:ext cx="10921998" cy="3294019"/>
          </a:xfrm>
          <a:prstGeom prst="rect">
            <a:avLst/>
          </a:prstGeom>
          <a:solidFill>
            <a:srgbClr val="FFFFFF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1" cap="none" baseline="0">
                <a:solidFill>
                  <a:srgbClr val="003252"/>
                </a:solidFill>
                <a:latin typeface="Fraunces 144pt Soft" pitchFamily="2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  <a:latin typeface="Montserra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A5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Montserrat" pitchFamily="2" charset="0"/>
              </a:defRPr>
            </a:lvl1pPr>
          </a:lstStyle>
          <a:p>
            <a:pPr>
              <a:defRPr/>
            </a:pPr>
            <a:fld id="{3A98EE3D-8CD1-4C3F-BD1C-C98C959646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"/>
          <p:cNvSpPr/>
          <p:nvPr userDrawn="1"/>
        </p:nvSpPr>
        <p:spPr bwMode="auto">
          <a:xfrm>
            <a:off x="635000" y="633875"/>
            <a:ext cx="10922000" cy="5590250"/>
          </a:xfrm>
          <a:prstGeom prst="rect">
            <a:avLst/>
          </a:prstGeom>
          <a:solidFill>
            <a:srgbClr val="FFFF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</a:defRPr>
            </a:pPr>
            <a:endParaRPr lang="en-US" sz="16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>
              <a:defRPr/>
            </a:pPr>
            <a:r>
              <a:rPr lang="en-US" dirty="0"/>
              <a:t>Click to edit Master text styles</a:t>
            </a:r>
            <a:endParaRPr dirty="0"/>
          </a:p>
          <a:p>
            <a:pPr lvl="1">
              <a:defRPr/>
            </a:pPr>
            <a:r>
              <a:rPr lang="en-US" dirty="0"/>
              <a:t>Second level</a:t>
            </a:r>
            <a:endParaRPr dirty="0"/>
          </a:p>
          <a:p>
            <a:pPr lvl="2">
              <a:defRPr/>
            </a:pPr>
            <a:r>
              <a:rPr lang="en-US" dirty="0"/>
              <a:t>Third level</a:t>
            </a:r>
            <a:endParaRPr dirty="0"/>
          </a:p>
          <a:p>
            <a:pPr lvl="3">
              <a:defRPr/>
            </a:pPr>
            <a:r>
              <a:rPr lang="en-US" dirty="0"/>
              <a:t>Fourth level</a:t>
            </a:r>
            <a:endParaRPr dirty="0"/>
          </a:p>
          <a:p>
            <a:pPr lvl="4">
              <a:defRPr/>
            </a:pPr>
            <a:r>
              <a:rPr lang="en-US" dirty="0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3200" b="1" cap="none" spc="-50" baseline="0">
          <a:solidFill>
            <a:srgbClr val="003252"/>
          </a:solidFill>
          <a:latin typeface="Fraunces 144pt Soft" pitchFamily="2" charset="0"/>
          <a:ea typeface="+mj-ea"/>
          <a:cs typeface="+mj-cs"/>
        </a:defRPr>
      </a:lvl1pPr>
    </p:titleStyle>
    <p:bodyStyle>
      <a:lvl1pPr marL="91440" indent="-91440" algn="l" defTabSz="91440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/>
        <a:buChar char=" "/>
        <a:defRPr sz="2000">
          <a:solidFill>
            <a:schemeClr val="tx1">
              <a:lumMod val="75000"/>
              <a:lumOff val="25000"/>
            </a:schemeClr>
          </a:solidFill>
          <a:latin typeface="Montserrat" pitchFamily="2" charset="0"/>
          <a:ea typeface="+mn-ea"/>
          <a:cs typeface="+mn-cs"/>
        </a:defRPr>
      </a:lvl1pPr>
      <a:lvl2pPr marL="384048" indent="-182880" algn="l" defTabSz="914400">
        <a:lnSpc>
          <a:spcPct val="100000"/>
        </a:lnSpc>
        <a:spcBef>
          <a:spcPts val="200"/>
        </a:spcBef>
        <a:spcAft>
          <a:spcPts val="400"/>
        </a:spcAft>
        <a:buClrTx/>
        <a:buFont typeface="Calibri"/>
        <a:buChar char="◦"/>
        <a:defRPr sz="1800">
          <a:solidFill>
            <a:schemeClr val="tx1">
              <a:lumMod val="75000"/>
              <a:lumOff val="25000"/>
            </a:schemeClr>
          </a:solidFill>
          <a:latin typeface="Montserrat" pitchFamily="2" charset="0"/>
          <a:ea typeface="+mn-ea"/>
          <a:cs typeface="+mn-cs"/>
        </a:defRPr>
      </a:lvl2pPr>
      <a:lvl3pPr marL="566928" indent="-182880" algn="l" defTabSz="914400">
        <a:lnSpc>
          <a:spcPct val="100000"/>
        </a:lnSpc>
        <a:spcBef>
          <a:spcPts val="200"/>
        </a:spcBef>
        <a:spcAft>
          <a:spcPts val="400"/>
        </a:spcAft>
        <a:buClrTx/>
        <a:buFont typeface="Calibri"/>
        <a:buChar char="◦"/>
        <a:defRPr sz="1400">
          <a:solidFill>
            <a:schemeClr val="tx1">
              <a:lumMod val="75000"/>
              <a:lumOff val="25000"/>
            </a:schemeClr>
          </a:solidFill>
          <a:latin typeface="Montserrat" pitchFamily="2" charset="0"/>
          <a:ea typeface="+mn-ea"/>
          <a:cs typeface="+mn-cs"/>
        </a:defRPr>
      </a:lvl3pPr>
      <a:lvl4pPr marL="749808" indent="-182880" algn="l" defTabSz="914400">
        <a:lnSpc>
          <a:spcPct val="100000"/>
        </a:lnSpc>
        <a:spcBef>
          <a:spcPts val="200"/>
        </a:spcBef>
        <a:spcAft>
          <a:spcPts val="400"/>
        </a:spcAft>
        <a:buClrTx/>
        <a:buFont typeface="Calibri"/>
        <a:buChar char="◦"/>
        <a:defRPr sz="1400">
          <a:solidFill>
            <a:schemeClr val="tx1">
              <a:lumMod val="75000"/>
              <a:lumOff val="25000"/>
            </a:schemeClr>
          </a:solidFill>
          <a:latin typeface="Montserrat" pitchFamily="2" charset="0"/>
          <a:ea typeface="+mn-ea"/>
          <a:cs typeface="+mn-cs"/>
        </a:defRPr>
      </a:lvl4pPr>
      <a:lvl5pPr marL="932688" indent="-182880" algn="l" defTabSz="914400">
        <a:lnSpc>
          <a:spcPct val="100000"/>
        </a:lnSpc>
        <a:spcBef>
          <a:spcPts val="200"/>
        </a:spcBef>
        <a:spcAft>
          <a:spcPts val="400"/>
        </a:spcAft>
        <a:buClrTx/>
        <a:buFont typeface="Calibri"/>
        <a:buChar char="◦"/>
        <a:defRPr sz="1400">
          <a:solidFill>
            <a:schemeClr val="tx1">
              <a:lumMod val="75000"/>
              <a:lumOff val="25000"/>
            </a:schemeClr>
          </a:solidFill>
          <a:latin typeface="Montserrat" pitchFamily="2" charset="0"/>
          <a:ea typeface="+mn-ea"/>
          <a:cs typeface="+mn-cs"/>
        </a:defRPr>
      </a:lvl5pPr>
      <a:lvl6pPr marL="1100000" indent="-228600" algn="l" defTabSz="91440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 bwMode="auto">
          <a:xfrm>
            <a:off x="1097280" y="758952"/>
            <a:ext cx="9679240" cy="281459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defRPr/>
            </a:pPr>
            <a:r>
              <a:rPr lang="en-US" sz="4800" b="1" cap="none" dirty="0">
                <a:solidFill>
                  <a:srgbClr val="003252"/>
                </a:solidFill>
                <a:latin typeface="Fraunces 144pt Soft" pitchFamily="2" charset="0"/>
              </a:rPr>
              <a:t>Diseño y </a:t>
            </a:r>
            <a:r>
              <a:rPr lang="es-ES" sz="4800" b="1" cap="none" dirty="0">
                <a:solidFill>
                  <a:srgbClr val="003252"/>
                </a:solidFill>
                <a:latin typeface="Fraunces 144pt Soft" pitchFamily="2" charset="0"/>
              </a:rPr>
              <a:t>Desarrollo </a:t>
            </a:r>
            <a:r>
              <a:rPr lang="en-US" sz="4800" b="1" cap="none" dirty="0">
                <a:solidFill>
                  <a:srgbClr val="003252"/>
                </a:solidFill>
                <a:latin typeface="Fraunces 144pt Soft" pitchFamily="2" charset="0"/>
              </a:rPr>
              <a:t>de </a:t>
            </a:r>
            <a:r>
              <a:rPr lang="en-US" sz="4800" b="1" cap="none" dirty="0" err="1">
                <a:solidFill>
                  <a:srgbClr val="003252"/>
                </a:solidFill>
                <a:latin typeface="Fraunces 144pt Soft" pitchFamily="2" charset="0"/>
              </a:rPr>
              <a:t>una</a:t>
            </a:r>
            <a:r>
              <a:rPr lang="en-US" sz="4800" b="1" cap="none" dirty="0">
                <a:solidFill>
                  <a:srgbClr val="003252"/>
                </a:solidFill>
                <a:latin typeface="Fraunces 144pt Soft" pitchFamily="2" charset="0"/>
              </a:rPr>
              <a:t> </a:t>
            </a:r>
            <a:r>
              <a:rPr sz="4800" b="1" cap="none" dirty="0">
                <a:solidFill>
                  <a:srgbClr val="003252"/>
                </a:solidFill>
                <a:latin typeface="Fraunces 144pt Soft" pitchFamily="2" charset="0"/>
              </a:rPr>
              <a:t>Plataforma </a:t>
            </a:r>
            <a:r>
              <a:rPr lang="en-US" sz="4800" b="1" cap="none" dirty="0">
                <a:solidFill>
                  <a:srgbClr val="003252"/>
                </a:solidFill>
                <a:latin typeface="Fraunces 144pt Soft" pitchFamily="2" charset="0"/>
              </a:rPr>
              <a:t>Experimental de </a:t>
            </a:r>
            <a:r>
              <a:rPr lang="es-AR" sz="4800" b="1" cap="none" dirty="0">
                <a:solidFill>
                  <a:srgbClr val="003252"/>
                </a:solidFill>
                <a:latin typeface="Fraunces 144pt Soft" pitchFamily="2" charset="0"/>
              </a:rPr>
              <a:t>Evaluación</a:t>
            </a:r>
            <a:r>
              <a:rPr lang="en-US" sz="4800" b="1" cap="none" dirty="0">
                <a:solidFill>
                  <a:srgbClr val="003252"/>
                </a:solidFill>
                <a:latin typeface="Fraunces 144pt Soft" pitchFamily="2" charset="0"/>
              </a:rPr>
              <a:t> de </a:t>
            </a:r>
            <a:r>
              <a:rPr lang="es-EC" sz="4800" b="1" cap="none" dirty="0">
                <a:solidFill>
                  <a:srgbClr val="003252"/>
                </a:solidFill>
                <a:latin typeface="Fraunces 144pt Soft" pitchFamily="2" charset="0"/>
              </a:rPr>
              <a:t>Sistemas </a:t>
            </a:r>
            <a:r>
              <a:rPr lang="es-AR" sz="4800" b="1" cap="none" dirty="0">
                <a:solidFill>
                  <a:srgbClr val="003252"/>
                </a:solidFill>
                <a:latin typeface="Fraunces 144pt Soft" pitchFamily="2" charset="0"/>
              </a:rPr>
              <a:t>Híbridos</a:t>
            </a:r>
            <a:r>
              <a:rPr lang="en-US" sz="4800" b="1" cap="none" dirty="0">
                <a:solidFill>
                  <a:srgbClr val="003252"/>
                </a:solidFill>
                <a:latin typeface="Fraunces 144pt Soft" pitchFamily="2" charset="0"/>
              </a:rPr>
              <a:t> </a:t>
            </a:r>
            <a:r>
              <a:rPr lang="es-AR" sz="4800" b="1" cap="none" dirty="0">
                <a:solidFill>
                  <a:srgbClr val="003252"/>
                </a:solidFill>
                <a:latin typeface="Fraunces 144pt Soft" pitchFamily="2" charset="0"/>
              </a:rPr>
              <a:t>Basados en Pilas </a:t>
            </a:r>
            <a:r>
              <a:rPr lang="en-US" sz="4800" b="1" cap="none" dirty="0">
                <a:solidFill>
                  <a:srgbClr val="003252"/>
                </a:solidFill>
                <a:latin typeface="Fraunces 144pt Soft" pitchFamily="2" charset="0"/>
              </a:rPr>
              <a:t>de Combustible</a:t>
            </a:r>
            <a:endParaRPr lang="en-US" sz="4800" b="1" cap="none" dirty="0">
              <a:latin typeface="Fraunces 144pt Soft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 bwMode="auto">
          <a:xfrm>
            <a:off x="1100051" y="4196303"/>
            <a:ext cx="10058400" cy="1591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sz="2200" b="1" cap="none" spc="150" dirty="0">
                <a:latin typeface="Montserrat" pitchFamily="2" charset="0"/>
              </a:rPr>
              <a:t>Proyecto Final  </a:t>
            </a:r>
            <a:r>
              <a:rPr lang="en-US" sz="2200" cap="none" spc="150" dirty="0">
                <a:latin typeface="Montserrat" pitchFamily="2" charset="0"/>
              </a:rPr>
              <a:t>|</a:t>
            </a:r>
            <a:r>
              <a:rPr lang="en-US" sz="2200" b="1" cap="none" spc="150" dirty="0">
                <a:latin typeface="Montserrat" pitchFamily="2" charset="0"/>
              </a:rPr>
              <a:t>  Tomás Tavella</a:t>
            </a:r>
            <a:endParaRPr spc="150" dirty="0">
              <a:latin typeface="Montserrat" pitchFamily="2" charset="0"/>
            </a:endParaRPr>
          </a:p>
          <a:p>
            <a:pPr>
              <a:defRPr/>
            </a:pPr>
            <a:r>
              <a:rPr lang="en-US" sz="2200" b="1" cap="none" spc="150" dirty="0">
                <a:latin typeface="Montserrat" pitchFamily="2" charset="0"/>
              </a:rPr>
              <a:t>Director: </a:t>
            </a:r>
            <a:r>
              <a:rPr lang="en-US" sz="2200" cap="none" spc="150" dirty="0">
                <a:latin typeface="Montserrat" pitchFamily="2" charset="0"/>
              </a:rPr>
              <a:t>Ing. Jorge L. Anderson</a:t>
            </a:r>
            <a:endParaRPr spc="150" dirty="0">
              <a:latin typeface="Montserrat" pitchFamily="2" charset="0"/>
            </a:endParaRPr>
          </a:p>
          <a:p>
            <a:pPr>
              <a:defRPr/>
            </a:pPr>
            <a:r>
              <a:rPr lang="en-US" sz="2200" b="1" cap="none" spc="150" dirty="0">
                <a:latin typeface="Montserrat" pitchFamily="2" charset="0"/>
              </a:rPr>
              <a:t>Co-Director: </a:t>
            </a:r>
            <a:r>
              <a:rPr lang="en-US" sz="2200" cap="none" spc="150" dirty="0">
                <a:latin typeface="Montserrat" pitchFamily="2" charset="0"/>
              </a:rPr>
              <a:t>Dr. Ing. Paul F. Puleston</a:t>
            </a:r>
            <a:endParaRPr spc="150" dirty="0">
              <a:latin typeface="Montserrat" pitchFamily="2" charset="0"/>
            </a:endParaRP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706004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97280" y="980728"/>
            <a:ext cx="10058400" cy="1008112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>
            <a:lvl1pPr>
              <a:defRPr cap="small">
                <a:latin typeface="Montserrat SemiBold"/>
              </a:defRPr>
            </a:lvl1pPr>
          </a:lstStyle>
          <a:p>
            <a:pPr>
              <a:defRPr/>
            </a:pPr>
            <a:r>
              <a:rPr lang="es-419" cap="none" dirty="0">
                <a:solidFill>
                  <a:srgbClr val="003252"/>
                </a:solidFill>
                <a:latin typeface="Fraunces 144pt Soft" pitchFamily="2" charset="0"/>
              </a:rPr>
              <a:t>Convertidores CC-CC Conmutados</a:t>
            </a:r>
            <a:br>
              <a:rPr lang="es-419" cap="none" dirty="0">
                <a:solidFill>
                  <a:srgbClr val="003252"/>
                </a:solidFill>
                <a:latin typeface="Fraunces 144pt Soft" pitchFamily="2" charset="0"/>
              </a:rPr>
            </a:br>
            <a:r>
              <a:rPr lang="es-419" cap="none" dirty="0">
                <a:solidFill>
                  <a:srgbClr val="003252"/>
                </a:solidFill>
                <a:latin typeface="Fraunces 144pt Soft" pitchFamily="2" charset="0"/>
              </a:rPr>
              <a:t>Principios Básicos</a:t>
            </a:r>
          </a:p>
        </p:txBody>
      </p:sp>
      <p:pic>
        <p:nvPicPr>
          <p:cNvPr id="979438660" name="Picture 979438659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410202" y="2204864"/>
            <a:ext cx="4181742" cy="2457971"/>
          </a:xfrm>
          <a:prstGeom prst="rect">
            <a:avLst/>
          </a:prstGeom>
        </p:spPr>
      </p:pic>
      <p:pic>
        <p:nvPicPr>
          <p:cNvPr id="1612867985" name="Picture 16128679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341016" y="2191335"/>
            <a:ext cx="4647425" cy="3349413"/>
          </a:xfrm>
          <a:prstGeom prst="rect">
            <a:avLst/>
          </a:prstGeom>
        </p:spPr>
      </p:pic>
      <p:pic>
        <p:nvPicPr>
          <p:cNvPr id="1568023468" name="Picture 1568023467"/>
          <p:cNvPicPr>
            <a:picLocks noChangeAspect="1"/>
          </p:cNvPicPr>
          <p:nvPr/>
        </p:nvPicPr>
        <p:blipFill>
          <a:blip r:embed="rId5"/>
          <a:srcRect r="11922"/>
          <a:stretch/>
        </p:blipFill>
        <p:spPr bwMode="auto">
          <a:xfrm>
            <a:off x="1199456" y="4859820"/>
            <a:ext cx="4316374" cy="929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8E161-DD7A-35AE-26FE-914FCC67B76A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E2AE-5683-E410-2264-AAA914C451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C03B3-C1F4-B04D-DFB3-25271871E54B}"/>
              </a:ext>
            </a:extLst>
          </p:cNvPr>
          <p:cNvSpPr txBox="1"/>
          <p:nvPr/>
        </p:nvSpPr>
        <p:spPr>
          <a:xfrm>
            <a:off x="6118096" y="3021722"/>
            <a:ext cx="4141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b="1" dirty="0">
                <a:latin typeface="Montserrat" pitchFamily="2" charset="0"/>
              </a:rPr>
              <a:t>V</a:t>
            </a:r>
            <a:r>
              <a:rPr lang="en-US" sz="1400" b="1" baseline="-25000" dirty="0">
                <a:latin typeface="Montserrat" pitchFamily="2" charset="0"/>
              </a:rPr>
              <a:t>S</a:t>
            </a:r>
            <a:endParaRPr lang="es-419" sz="1400" b="1" baseline="-25000" dirty="0">
              <a:latin typeface="Montserra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A11D6-4941-3A66-9729-8529C3537491}"/>
              </a:ext>
            </a:extLst>
          </p:cNvPr>
          <p:cNvSpPr txBox="1"/>
          <p:nvPr/>
        </p:nvSpPr>
        <p:spPr bwMode="auto">
          <a:xfrm>
            <a:off x="6389112" y="1997351"/>
            <a:ext cx="2160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latin typeface="Montserrat" pitchFamily="2" charset="0"/>
              </a:rPr>
              <a:t>V</a:t>
            </a:r>
            <a:endParaRPr lang="es-419" sz="1400" b="1" baseline="-250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3791329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97280" y="1268336"/>
            <a:ext cx="10058400" cy="587583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>
            <a:lvl1pPr>
              <a:defRPr cap="small">
                <a:latin typeface="Montserrat SemiBold"/>
              </a:defRPr>
            </a:lvl1pPr>
          </a:lstStyle>
          <a:p>
            <a:pPr>
              <a:defRPr/>
            </a:pPr>
            <a:r>
              <a:rPr lang="es-AR" cap="none" dirty="0">
                <a:solidFill>
                  <a:srgbClr val="003252"/>
                </a:solidFill>
                <a:latin typeface="Fraunces 144pt Soft" pitchFamily="2" charset="0"/>
              </a:rPr>
              <a:t>Convertidor CC-CC Conmutado </a:t>
            </a:r>
            <a:r>
              <a:rPr lang="es-AR" cap="none" dirty="0">
                <a:latin typeface="Fraunces 144pt Soft" pitchFamily="2" charset="0"/>
              </a:rPr>
              <a:t>T</a:t>
            </a:r>
            <a:r>
              <a:rPr lang="es-AR" cap="none" dirty="0">
                <a:solidFill>
                  <a:srgbClr val="003252"/>
                </a:solidFill>
                <a:latin typeface="Fraunces 144pt Soft" pitchFamily="2" charset="0"/>
              </a:rPr>
              <a:t>ipo Puente Completo</a:t>
            </a:r>
          </a:p>
        </p:txBody>
      </p:sp>
      <p:pic>
        <p:nvPicPr>
          <p:cNvPr id="1178575877" name="Picture 1178575876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882790" y="2360076"/>
            <a:ext cx="8487377" cy="3244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7CF91-157D-8F90-B980-E476E160EEBD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EF226-30CA-AA15-FC7A-3424EACF5D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97447387" name="Picture Placeholder 597447386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9" r="309"/>
          <a:stretch/>
        </p:blipFill>
        <p:spPr bwMode="auto">
          <a:xfrm>
            <a:off x="5447928" y="934603"/>
            <a:ext cx="5854522" cy="4988793"/>
          </a:xfrm>
          <a:prstGeom prst="rect">
            <a:avLst/>
          </a:prstGeom>
        </p:spPr>
      </p:pic>
      <p:sp>
        <p:nvSpPr>
          <p:cNvPr id="34044442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97280" y="942869"/>
            <a:ext cx="4157295" cy="1292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>
                <a:latin typeface="Montserrat SemiBold"/>
              </a:defRPr>
            </a:lvl1pPr>
          </a:lstStyle>
          <a:p>
            <a:pPr>
              <a:defRPr/>
            </a:pPr>
            <a:r>
              <a:rPr lang="es-AR" cap="none" dirty="0">
                <a:solidFill>
                  <a:srgbClr val="003252"/>
                </a:solidFill>
                <a:latin typeface="Fraunces 144pt Soft" pitchFamily="2" charset="0"/>
              </a:rPr>
              <a:t>Formas de Onda del Convertidor</a:t>
            </a:r>
          </a:p>
        </p:txBody>
      </p:sp>
      <p:sp>
        <p:nvSpPr>
          <p:cNvPr id="155952368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097280" y="2281656"/>
            <a:ext cx="4157295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  <a:latin typeface="Montserrat"/>
              </a:defRPr>
            </a:lvl1pPr>
            <a:lvl2pPr marL="201168" indent="0">
              <a:buClr>
                <a:schemeClr val="tx1"/>
              </a:buClr>
              <a:buFont typeface="Arial"/>
              <a:buNone/>
              <a:defRPr sz="1400">
                <a:solidFill>
                  <a:schemeClr val="tx1"/>
                </a:solidFill>
                <a:latin typeface="Montserrat"/>
              </a:defRPr>
            </a:lvl2pPr>
            <a:lvl3pPr marL="384048" indent="0">
              <a:buClr>
                <a:schemeClr val="tx1"/>
              </a:buClr>
              <a:buFont typeface="Arial"/>
              <a:buNone/>
              <a:defRPr sz="1100">
                <a:solidFill>
                  <a:schemeClr val="tx1"/>
                </a:solidFill>
                <a:latin typeface="Montserrat"/>
              </a:defRPr>
            </a:lvl3pPr>
            <a:lvl4pPr marL="566928" indent="0">
              <a:buClr>
                <a:schemeClr val="tx1"/>
              </a:buClr>
              <a:buFont typeface="Arial"/>
              <a:buNone/>
              <a:defRPr sz="1100">
                <a:solidFill>
                  <a:schemeClr val="tx1"/>
                </a:solidFill>
                <a:latin typeface="Montserrat"/>
              </a:defRPr>
            </a:lvl4pPr>
            <a:lvl5pPr marL="749808" indent="0">
              <a:buClr>
                <a:schemeClr val="tx1"/>
              </a:buClr>
              <a:buFont typeface="Arial"/>
              <a:buNone/>
              <a:defRPr sz="1100">
                <a:solidFill>
                  <a:schemeClr val="tx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s-AR" dirty="0"/>
              <a:t>Para controlar la potencia de salida mediante el ciclo de trabajo, se utiliza el método de </a:t>
            </a:r>
            <a:r>
              <a:rPr lang="es-AR" i="1" dirty="0" err="1"/>
              <a:t>phase</a:t>
            </a:r>
            <a:r>
              <a:rPr lang="es-AR" i="1" dirty="0"/>
              <a:t>-shift </a:t>
            </a:r>
            <a:r>
              <a:rPr lang="es-AR" i="0" dirty="0"/>
              <a:t>o corrimiento de fase para comandar el disparo de las llaves.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ED7AB-9510-42D6-B37E-426140047D25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4FBCE-F4B6-562F-2AE7-A371D0F2B7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A5976-574F-3494-913F-94BAA04A658E}"/>
              </a:ext>
            </a:extLst>
          </p:cNvPr>
          <p:cNvSpPr txBox="1"/>
          <p:nvPr/>
        </p:nvSpPr>
        <p:spPr>
          <a:xfrm>
            <a:off x="5393065" y="2060848"/>
            <a:ext cx="50405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400" i="1" dirty="0">
                <a:latin typeface="Montserrat" pitchFamily="2" charset="0"/>
              </a:rPr>
              <a:t>v</a:t>
            </a:r>
            <a:r>
              <a:rPr lang="en-US" sz="1400" i="1" baseline="-25000" dirty="0">
                <a:latin typeface="Montserrat" pitchFamily="2" charset="0"/>
              </a:rPr>
              <a:t>pri</a:t>
            </a:r>
            <a:endParaRPr lang="es-419" sz="1400" i="1" baseline="-250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D28A6-35A3-4594-182C-1C203D90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Sistema de Control</a:t>
            </a:r>
            <a:endParaRPr lang="es-419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867E37-7B43-A1BF-D875-3D25044D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5960" y="633874"/>
            <a:ext cx="5256584" cy="5590250"/>
          </a:xfrm>
        </p:spPr>
        <p:txBody>
          <a:bodyPr/>
          <a:lstStyle/>
          <a:p>
            <a:pPr marL="0" indent="0">
              <a:buNone/>
            </a:pPr>
            <a:r>
              <a:rPr lang="es-419" dirty="0"/>
              <a:t>Es el “cerebro” de la plataforma, y se encarga de controlar todos sus parámetros: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Adquiere e interpreta señales importantes de la plataforma.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Comanda el disparo de las llaves del convertidor, para regular su funcionamiento.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Se ocupa de la comunicación de datos hacia el exterior.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FDEFB-3AAB-9917-EDE9-39AF5E1DE297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B13D0-FB95-8037-5282-32D07A19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2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s-AR" dirty="0">
                <a:solidFill>
                  <a:srgbClr val="003252"/>
                </a:solidFill>
              </a:rPr>
              <a:t>Contenidos</a:t>
            </a:r>
            <a:endParaRPr sz="24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 bwMode="auto"/>
        <p:txBody>
          <a:bodyPr/>
          <a:lstStyle/>
          <a:p>
            <a:pPr marL="342900" indent="-34290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Motivación</a:t>
            </a:r>
            <a:endParaRPr dirty="0"/>
          </a:p>
          <a:p>
            <a:pPr marL="342900" indent="-34290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Planteo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n-US" b="1" dirty="0"/>
              <a:t>Diseño</a:t>
            </a:r>
            <a:endParaRPr dirty="0"/>
          </a:p>
          <a:p>
            <a:pPr marL="342900" indent="-34290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Implementación</a:t>
            </a:r>
            <a:endParaRPr dirty="0"/>
          </a:p>
          <a:p>
            <a:pPr marL="342900" indent="-34290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Ensayos</a:t>
            </a:r>
            <a:endParaRPr dirty="0"/>
          </a:p>
          <a:p>
            <a:pPr marL="342900" indent="-34290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Conclusiones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254" r="254"/>
          <a:stretch/>
        </p:blipFill>
        <p:spPr bwMode="auto">
          <a:xfrm>
            <a:off x="4661750" y="627730"/>
            <a:ext cx="6897790" cy="560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0072E-F680-7E8D-8380-348EBF5F1D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8403396" name="Picture Placeholder 39840339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 bwMode="auto">
          <a:xfrm>
            <a:off x="5879976" y="929609"/>
            <a:ext cx="5082935" cy="4998781"/>
          </a:xfrm>
          <a:prstGeom prst="rect">
            <a:avLst/>
          </a:prstGeom>
          <a:noFill/>
        </p:spPr>
      </p:pic>
      <p:sp>
        <p:nvSpPr>
          <p:cNvPr id="73672923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97280" y="942870"/>
            <a:ext cx="4157296" cy="12927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>
                <a:latin typeface="Montserrat SemiBold"/>
              </a:defRPr>
            </a:lvl1pPr>
          </a:lstStyle>
          <a:p>
            <a:pPr>
              <a:defRPr/>
            </a:pPr>
            <a:r>
              <a:rPr lang="es-AR" cap="none" dirty="0">
                <a:latin typeface="Fraunces 144pt Soft" pitchFamily="2" charset="0"/>
              </a:rPr>
              <a:t>Sistema Completo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AF996-A28C-7739-258F-5305A72A9C3B}"/>
              </a:ext>
            </a:extLst>
          </p:cNvPr>
          <p:cNvSpPr txBox="1"/>
          <p:nvPr/>
        </p:nvSpPr>
        <p:spPr bwMode="auto">
          <a:xfrm>
            <a:off x="1097280" y="2281657"/>
            <a:ext cx="4157296" cy="36334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  <a:defRPr/>
            </a:pPr>
            <a:r>
              <a:rPr lang="es-AR" sz="1600" dirty="0">
                <a:latin typeface="Montserrat"/>
              </a:rPr>
              <a:t>Además del convertidor, la plataforma cuenta con otros circuitos auxiliares, como los de medición y aislación, que completan el sistema.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7E574-AC45-EFD6-530B-802EE7D7DC78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15D9C-21FA-5B37-7B8F-E8B96ADAD9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CC4927-4157-121A-1571-1CD8B0B9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066080"/>
            <a:ext cx="4886854" cy="725840"/>
          </a:xfrm>
        </p:spPr>
        <p:txBody>
          <a:bodyPr>
            <a:noAutofit/>
          </a:bodyPr>
          <a:lstStyle/>
          <a:p>
            <a:r>
              <a:rPr lang="es-AR" dirty="0">
                <a:solidFill>
                  <a:srgbClr val="003252"/>
                </a:solidFill>
              </a:rPr>
              <a:t>Diseño del Convertidor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860BC-6DDC-1995-14B3-98A8BCB834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AR" dirty="0">
                <a:latin typeface="Montserrat SemiBold" pitchFamily="2" charset="0"/>
              </a:rPr>
              <a:t>Potencia nominal </a:t>
            </a:r>
            <a:r>
              <a:rPr lang="es-AR" i="1" dirty="0">
                <a:latin typeface="Montserrat SemiBold" pitchFamily="2" charset="0"/>
              </a:rPr>
              <a:t>P</a:t>
            </a:r>
            <a:r>
              <a:rPr lang="es-AR" i="1" baseline="-25000" dirty="0">
                <a:latin typeface="Montserrat SemiBold" pitchFamily="2" charset="0"/>
              </a:rPr>
              <a:t>N</a:t>
            </a:r>
            <a:r>
              <a:rPr lang="es-AR" i="1" dirty="0">
                <a:latin typeface="Montserrat SemiBold" pitchFamily="2" charset="0"/>
              </a:rPr>
              <a:t> 			</a:t>
            </a:r>
            <a:r>
              <a:rPr lang="es-AR" dirty="0">
                <a:latin typeface="Montserrat" pitchFamily="2" charset="0"/>
              </a:rPr>
              <a:t>300 W    </a:t>
            </a:r>
            <a:r>
              <a:rPr lang="es-AR" dirty="0">
                <a:latin typeface="Montserrat SemiBold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>
                <a:latin typeface="Montserrat SemiBold" pitchFamily="2" charset="0"/>
              </a:rPr>
              <a:t>Tensión de salida </a:t>
            </a:r>
            <a:r>
              <a:rPr lang="es-AR" i="1" dirty="0">
                <a:latin typeface="Montserrat SemiBold" pitchFamily="2" charset="0"/>
              </a:rPr>
              <a:t>V</a:t>
            </a:r>
            <a:r>
              <a:rPr lang="es-AR" i="1" baseline="-25000" dirty="0">
                <a:latin typeface="Montserrat SemiBold" pitchFamily="2" charset="0"/>
              </a:rPr>
              <a:t>o</a:t>
            </a:r>
            <a:r>
              <a:rPr lang="es-AR" i="1" dirty="0">
                <a:latin typeface="Montserrat SemiBold" pitchFamily="2" charset="0"/>
              </a:rPr>
              <a:t> 			</a:t>
            </a:r>
            <a:r>
              <a:rPr lang="es-AR" dirty="0">
                <a:latin typeface="Montserrat" pitchFamily="2" charset="0"/>
              </a:rPr>
              <a:t>75 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>
                <a:latin typeface="Montserrat SemiBold" pitchFamily="2" charset="0"/>
              </a:rPr>
              <a:t>Corriente máxima de salida </a:t>
            </a:r>
            <a:r>
              <a:rPr lang="es-AR" i="1" dirty="0">
                <a:latin typeface="Montserrat SemiBold" pitchFamily="2" charset="0"/>
              </a:rPr>
              <a:t>I</a:t>
            </a:r>
            <a:r>
              <a:rPr lang="es-AR" i="1" baseline="-25000" dirty="0">
                <a:latin typeface="Montserrat SemiBold" pitchFamily="2" charset="0"/>
              </a:rPr>
              <a:t>o</a:t>
            </a:r>
            <a:r>
              <a:rPr lang="es-AR" i="1" dirty="0">
                <a:latin typeface="Montserrat SemiBold" pitchFamily="2" charset="0"/>
              </a:rPr>
              <a:t> 		</a:t>
            </a:r>
            <a:r>
              <a:rPr lang="es-AR" dirty="0">
                <a:latin typeface="Montserrat" pitchFamily="2" charset="0"/>
              </a:rPr>
              <a:t>4 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>
                <a:latin typeface="Montserrat SemiBold" pitchFamily="2" charset="0"/>
              </a:rPr>
              <a:t>Corriente máxima de entrada </a:t>
            </a:r>
            <a:r>
              <a:rPr lang="es-AR" i="1" dirty="0">
                <a:latin typeface="Montserrat SemiBold" pitchFamily="2" charset="0"/>
              </a:rPr>
              <a:t>I</a:t>
            </a:r>
            <a:r>
              <a:rPr lang="es-AR" i="1" baseline="-25000" dirty="0">
                <a:latin typeface="Montserrat SemiBold" pitchFamily="2" charset="0"/>
              </a:rPr>
              <a:t>FC</a:t>
            </a:r>
            <a:r>
              <a:rPr lang="es-AR" i="1" dirty="0">
                <a:latin typeface="Montserrat SemiBold" pitchFamily="2" charset="0"/>
              </a:rPr>
              <a:t> 	</a:t>
            </a:r>
            <a:r>
              <a:rPr lang="es-AR" dirty="0">
                <a:latin typeface="Montserrat" pitchFamily="2" charset="0"/>
              </a:rPr>
              <a:t>10 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>
                <a:latin typeface="Montserrat SemiBold" pitchFamily="2" charset="0"/>
              </a:rPr>
              <a:t>Tensión máxima de entrada </a:t>
            </a:r>
            <a:r>
              <a:rPr lang="es-AR" i="1" dirty="0">
                <a:latin typeface="Montserrat SemiBold" pitchFamily="2" charset="0"/>
              </a:rPr>
              <a:t>V</a:t>
            </a:r>
            <a:r>
              <a:rPr lang="es-AR" i="1" baseline="-25000" dirty="0">
                <a:latin typeface="Montserrat SemiBold" pitchFamily="2" charset="0"/>
              </a:rPr>
              <a:t>FC(máx)</a:t>
            </a:r>
            <a:r>
              <a:rPr lang="es-AR" i="1" dirty="0">
                <a:latin typeface="Montserrat SemiBold" pitchFamily="2" charset="0"/>
              </a:rPr>
              <a:t> 	</a:t>
            </a:r>
            <a:r>
              <a:rPr lang="es-AR" dirty="0">
                <a:latin typeface="Montserrat" pitchFamily="2" charset="0"/>
              </a:rPr>
              <a:t>45 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>
                <a:latin typeface="Montserrat SemiBold" pitchFamily="2" charset="0"/>
              </a:rPr>
              <a:t>Tensión mínima de entrada </a:t>
            </a:r>
            <a:r>
              <a:rPr lang="es-AR" i="1" dirty="0">
                <a:latin typeface="Montserrat SemiBold" pitchFamily="2" charset="0"/>
              </a:rPr>
              <a:t>V</a:t>
            </a:r>
            <a:r>
              <a:rPr lang="es-AR" i="1" baseline="-25000" dirty="0">
                <a:latin typeface="Montserrat SemiBold" pitchFamily="2" charset="0"/>
              </a:rPr>
              <a:t>FC(min)</a:t>
            </a:r>
            <a:r>
              <a:rPr lang="es-AR" i="1" dirty="0">
                <a:latin typeface="Montserrat SemiBold" pitchFamily="2" charset="0"/>
              </a:rPr>
              <a:t> 	</a:t>
            </a:r>
            <a:r>
              <a:rPr lang="es-AR" dirty="0">
                <a:latin typeface="Montserrat" pitchFamily="2" charset="0"/>
              </a:rPr>
              <a:t>28 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>
                <a:latin typeface="Montserrat SemiBold" pitchFamily="2" charset="0"/>
              </a:rPr>
              <a:t>Frecuencia de conmutación </a:t>
            </a:r>
            <a:r>
              <a:rPr lang="es-AR" i="1" dirty="0">
                <a:latin typeface="Montserrat SemiBold" pitchFamily="2" charset="0"/>
              </a:rPr>
              <a:t>f</a:t>
            </a:r>
            <a:r>
              <a:rPr lang="es-AR" i="1" baseline="-25000" dirty="0">
                <a:latin typeface="Montserrat SemiBold" pitchFamily="2" charset="0"/>
              </a:rPr>
              <a:t>s</a:t>
            </a:r>
            <a:r>
              <a:rPr lang="es-AR" i="1" dirty="0">
                <a:latin typeface="Montserrat SemiBold" pitchFamily="2" charset="0"/>
              </a:rPr>
              <a:t> 		</a:t>
            </a:r>
            <a:r>
              <a:rPr lang="es-AR" dirty="0">
                <a:latin typeface="Montserrat" pitchFamily="2" charset="0"/>
              </a:rPr>
              <a:t>20 kHz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>
                <a:latin typeface="Montserrat SemiBold" pitchFamily="2" charset="0"/>
              </a:rPr>
              <a:t>Ripple de corriente de inductor </a:t>
            </a:r>
            <a:r>
              <a:rPr lang="es-AR" i="1" dirty="0">
                <a:latin typeface="Montserrat SemiBold" pitchFamily="2" charset="0"/>
              </a:rPr>
              <a:t>ΔI</a:t>
            </a:r>
            <a:r>
              <a:rPr lang="es-AR" i="1" baseline="-25000" dirty="0">
                <a:latin typeface="Montserrat SemiBold" pitchFamily="2" charset="0"/>
              </a:rPr>
              <a:t>Lf(máx) </a:t>
            </a:r>
            <a:r>
              <a:rPr lang="es-AR" i="1" dirty="0">
                <a:latin typeface="Montserrat SemiBold" pitchFamily="2" charset="0"/>
              </a:rPr>
              <a:t>	</a:t>
            </a:r>
            <a:r>
              <a:rPr lang="es-AR" dirty="0">
                <a:latin typeface="Montserrat" pitchFamily="2" charset="0"/>
              </a:rPr>
              <a:t>0,8 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>
                <a:latin typeface="Montserrat SemiBold" pitchFamily="2" charset="0"/>
              </a:rPr>
              <a:t>Ripple de tensión de salida </a:t>
            </a:r>
            <a:r>
              <a:rPr lang="es-AR" i="1" dirty="0">
                <a:latin typeface="Montserrat SemiBold" pitchFamily="2" charset="0"/>
              </a:rPr>
              <a:t>ΔV</a:t>
            </a:r>
            <a:r>
              <a:rPr lang="es-AR" i="1" baseline="-25000" dirty="0">
                <a:latin typeface="Montserrat SemiBold" pitchFamily="2" charset="0"/>
              </a:rPr>
              <a:t>out(máx) </a:t>
            </a:r>
            <a:r>
              <a:rPr lang="es-AR" i="1" dirty="0">
                <a:latin typeface="Montserrat SemiBold" pitchFamily="2" charset="0"/>
              </a:rPr>
              <a:t>	</a:t>
            </a:r>
            <a:r>
              <a:rPr lang="es-AR" dirty="0">
                <a:latin typeface="Montserrat" pitchFamily="2" charset="0"/>
              </a:rPr>
              <a:t>75 mV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09977-FEBD-18A4-0F41-954775B42FC2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92BDB-8097-DD0B-5FC9-30DF857B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3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lack computer mouse&#10;&#10;Description automatically generated with low confidence">
            <a:extLst>
              <a:ext uri="{FF2B5EF4-FFF2-40B4-BE49-F238E27FC236}">
                <a16:creationId xmlns:a16="http://schemas.microsoft.com/office/drawing/2014/main" id="{5F84102B-0606-E2DB-7B61-06314E7F6C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54" r="2154"/>
          <a:stretch>
            <a:fillRect/>
          </a:stretch>
        </p:blipFill>
        <p:spPr>
          <a:xfrm>
            <a:off x="3017770" y="2492896"/>
            <a:ext cx="2358150" cy="2358150"/>
          </a:xfrm>
          <a:noFill/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637964C-510F-24E6-23EA-8367053984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319" b="3042"/>
          <a:stretch/>
        </p:blipFill>
        <p:spPr>
          <a:xfrm>
            <a:off x="7650103" y="2636912"/>
            <a:ext cx="1677276" cy="2109890"/>
          </a:xfr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BF62F-4780-5EE6-E0B2-EF781196D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78066" y="5085184"/>
            <a:ext cx="2437557" cy="678913"/>
          </a:xfrm>
        </p:spPr>
        <p:txBody>
          <a:bodyPr>
            <a:normAutofit/>
          </a:bodyPr>
          <a:lstStyle/>
          <a:p>
            <a:r>
              <a:rPr lang="es-AR" sz="1600" dirty="0"/>
              <a:t>MOSFET IRFP150</a:t>
            </a:r>
          </a:p>
          <a:p>
            <a:r>
              <a:rPr lang="es-AR" dirty="0"/>
              <a:t>100 V  |  42 A  |  75 ns</a:t>
            </a:r>
            <a:endParaRPr lang="es-AR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0F1BF3-AD2B-5849-068B-4BF90F39EDF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269962" y="5085185"/>
            <a:ext cx="2437557" cy="678912"/>
          </a:xfrm>
        </p:spPr>
        <p:txBody>
          <a:bodyPr>
            <a:normAutofit/>
          </a:bodyPr>
          <a:lstStyle/>
          <a:p>
            <a:r>
              <a:rPr lang="es-AR" sz="1600" cap="none" dirty="0"/>
              <a:t>Diodo MUR860</a:t>
            </a:r>
          </a:p>
          <a:p>
            <a:r>
              <a:rPr lang="es-AR" dirty="0"/>
              <a:t>600 V  |  8 A  |  60 ns</a:t>
            </a:r>
            <a:endParaRPr lang="es-AR" sz="1600" cap="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01397-7299-E0F5-0095-0D0E96B2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631" y="1021896"/>
            <a:ext cx="10058400" cy="875193"/>
          </a:xfrm>
        </p:spPr>
        <p:txBody>
          <a:bodyPr>
            <a:noAutofit/>
          </a:bodyPr>
          <a:lstStyle/>
          <a:p>
            <a:r>
              <a:rPr lang="es-AR" dirty="0"/>
              <a:t>Diseño del Convertidor:</a:t>
            </a:r>
            <a:br>
              <a:rPr lang="es-AR" dirty="0"/>
            </a:br>
            <a:r>
              <a:rPr lang="es-AR" dirty="0"/>
              <a:t>Llaves y Diodos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94F53-1576-E96E-483F-6F0CA9C24FFC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4C4D5D-F202-866C-36BA-1D6D3A973C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2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ACFBE2AD-32E8-E524-56A8-8401499DDC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75" b="575"/>
          <a:stretch/>
        </p:blipFill>
        <p:spPr>
          <a:xfrm>
            <a:off x="1337784" y="2420888"/>
            <a:ext cx="2438402" cy="2540498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D7483711-EC1E-E3B5-870C-CF86B1715F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99" b="199"/>
          <a:stretch/>
        </p:blipFill>
        <p:spPr>
          <a:xfrm>
            <a:off x="4727849" y="2420888"/>
            <a:ext cx="2715384" cy="254049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09405-F7CE-F373-A319-38095FD4F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157192"/>
            <a:ext cx="2919413" cy="691958"/>
          </a:xfrm>
        </p:spPr>
        <p:txBody>
          <a:bodyPr>
            <a:normAutofit/>
          </a:bodyPr>
          <a:lstStyle/>
          <a:p>
            <a:r>
              <a:rPr lang="es-AR" sz="1600" dirty="0"/>
              <a:t>Transformador</a:t>
            </a:r>
            <a:endParaRPr lang="es-AR" sz="1600" baseline="-25000" dirty="0"/>
          </a:p>
          <a:p>
            <a:r>
              <a:rPr lang="es-AR" dirty="0"/>
              <a:t>Relación de vueltas 3,6</a:t>
            </a:r>
            <a:endParaRPr lang="es-AR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52040B-3656-8AC9-DA0C-4752CB30E49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666773" y="5157192"/>
            <a:ext cx="2919413" cy="691959"/>
          </a:xfrm>
        </p:spPr>
        <p:txBody>
          <a:bodyPr>
            <a:normAutofit/>
          </a:bodyPr>
          <a:lstStyle/>
          <a:p>
            <a:r>
              <a:rPr lang="es-AR" sz="1600" dirty="0"/>
              <a:t>Inductor </a:t>
            </a:r>
            <a:r>
              <a:rPr lang="es-AR" sz="1600" i="1" dirty="0"/>
              <a:t>L</a:t>
            </a:r>
            <a:r>
              <a:rPr lang="es-AR" sz="1600" i="1" baseline="-25000" dirty="0"/>
              <a:t>f</a:t>
            </a:r>
            <a:endParaRPr lang="es-AR" sz="1600" baseline="-25000" dirty="0"/>
          </a:p>
          <a:p>
            <a:r>
              <a:rPr lang="es-AR" dirty="0"/>
              <a:t>1,2 mH</a:t>
            </a:r>
            <a:endParaRPr lang="es-AR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EA2E57-2302-41C4-2108-574AED12F7C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236267" y="5157192"/>
            <a:ext cx="2919413" cy="69195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AR" sz="1600" dirty="0"/>
              <a:t>Capacitor </a:t>
            </a:r>
            <a:r>
              <a:rPr lang="es-AR" sz="1600" i="1" dirty="0"/>
              <a:t>C</a:t>
            </a:r>
            <a:r>
              <a:rPr lang="es-AR" sz="1600" i="1" baseline="-25000" dirty="0"/>
              <a:t>f</a:t>
            </a:r>
            <a:r>
              <a:rPr lang="es-AR" sz="1600" i="1" dirty="0"/>
              <a:t>  </a:t>
            </a:r>
          </a:p>
          <a:p>
            <a:pPr>
              <a:spcBef>
                <a:spcPts val="0"/>
              </a:spcBef>
            </a:pPr>
            <a:r>
              <a:rPr lang="es-AR" sz="1600" dirty="0"/>
              <a:t>680 </a:t>
            </a:r>
            <a:r>
              <a:rPr lang="el-GR" sz="1600" dirty="0"/>
              <a:t>μ</a:t>
            </a:r>
            <a:r>
              <a:rPr lang="es-AR" sz="1600" dirty="0"/>
              <a:t>F  |  200 V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40EF12-CA9C-8563-1E90-E8C4B465C47A}"/>
              </a:ext>
            </a:extLst>
          </p:cNvPr>
          <p:cNvSpPr txBox="1">
            <a:spLocks/>
          </p:cNvSpPr>
          <p:nvPr/>
        </p:nvSpPr>
        <p:spPr bwMode="auto">
          <a:xfrm>
            <a:off x="1098631" y="1021896"/>
            <a:ext cx="10058400" cy="875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2800" b="1" cap="small" spc="-50" baseline="0">
                <a:solidFill>
                  <a:srgbClr val="003252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s-AR" sz="3200" cap="none" dirty="0">
                <a:latin typeface="Fraunces 144pt Soft" pitchFamily="2" charset="0"/>
              </a:rPr>
              <a:t>Diseño del Convertidor:</a:t>
            </a:r>
            <a:br>
              <a:rPr lang="es-AR" sz="3200" cap="none" dirty="0">
                <a:latin typeface="Fraunces 144pt Soft" pitchFamily="2" charset="0"/>
              </a:rPr>
            </a:br>
            <a:r>
              <a:rPr lang="es-AR" sz="3200" cap="none" dirty="0">
                <a:latin typeface="Fraunces 144pt Soft" pitchFamily="2" charset="0"/>
              </a:rPr>
              <a:t>Transformador y Filtro de Salida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07F33DD-576E-4C41-0553-019FB58F12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290" r="1290"/>
          <a:stretch/>
        </p:blipFill>
        <p:spPr>
          <a:xfrm>
            <a:off x="8616280" y="2276872"/>
            <a:ext cx="2147022" cy="266276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2813AB-BB01-3FAD-9A50-DDC7B6E5DC07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0CFDDF-6F50-1365-50F9-577E0A8843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0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220DDE7-2CBF-1FA4-BF12-13D6EB32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Circuito de Excitación (</a:t>
            </a:r>
            <a:r>
              <a:rPr lang="es-AR" i="1" dirty="0"/>
              <a:t>Driver</a:t>
            </a:r>
            <a:r>
              <a:rPr lang="es-AR" dirty="0"/>
              <a:t>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FED38D9-C1B2-D01E-807C-8E718023F0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/>
              <a:t>Circuito encargado de elevar las tensiones y corrientes entregadas por el sistema de control a niveles adecuados para el disparo de las llaves de potencia del convertidor.</a:t>
            </a:r>
          </a:p>
        </p:txBody>
      </p:sp>
      <p:pic>
        <p:nvPicPr>
          <p:cNvPr id="18" name="Picture Placeholder 17" descr="Diagram&#10;&#10;Description automatically generated">
            <a:extLst>
              <a:ext uri="{FF2B5EF4-FFF2-40B4-BE49-F238E27FC236}">
                <a16:creationId xmlns:a16="http://schemas.microsoft.com/office/drawing/2014/main" id="{686248B0-FE24-E6DE-4F95-4DCBD8E02C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-1206" b="-1206"/>
          <a:stretch/>
        </p:blipFill>
        <p:spPr>
          <a:xfrm>
            <a:off x="6600056" y="980728"/>
            <a:ext cx="3915866" cy="489654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CFECA-12B4-FBBB-1AB4-6A65A01CDCD0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49A4C-BFD6-99C5-B249-1C66BC6F4B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7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s-AR" cap="none" dirty="0">
                <a:solidFill>
                  <a:srgbClr val="003252"/>
                </a:solidFill>
                <a:latin typeface="Fraunces 144pt Soft" pitchFamily="2" charset="0"/>
              </a:rPr>
              <a:t>Contenidos</a:t>
            </a:r>
            <a:endParaRPr cap="none" dirty="0">
              <a:latin typeface="Fraunces 144pt Soft" pitchFamily="2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 bwMode="auto"/>
        <p:txBody>
          <a:bodyPr/>
          <a:lstStyle/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b="1" dirty="0"/>
              <a:t>Motivación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Planteo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n-US" dirty="0"/>
              <a:t>Diseño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Implementación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Ensayos</a:t>
            </a:r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Conclusiones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254" r="254"/>
          <a:stretch/>
        </p:blipFill>
        <p:spPr bwMode="auto">
          <a:xfrm>
            <a:off x="4661750" y="627730"/>
            <a:ext cx="6897790" cy="560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B37FA9-7BA7-375F-9B74-90C5E3F8B2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2060252-994F-248A-91F6-7C4F5EAFC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83" r="683"/>
          <a:stretch/>
        </p:blipFill>
        <p:spPr>
          <a:xfrm>
            <a:off x="1408636" y="2276872"/>
            <a:ext cx="6127524" cy="3563983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D732D4B-46A9-D03E-8F67-096B08A04D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8697849" y="2780928"/>
            <a:ext cx="1996248" cy="235228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20C1CA-8CF0-33C5-C79F-101183360DB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/>
              <a:t>Driver de Medio Puente</a:t>
            </a:r>
          </a:p>
          <a:p>
            <a:r>
              <a:rPr lang="es-AR" dirty="0"/>
              <a:t>2ED21834-S06J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0CB515-00A2-F1D4-7CC3-46C00F04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Diseño y Selección del Circuito de Excitación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B6D00-6AB2-A91C-EB13-D37C345671F8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3178B-C489-6D07-A980-64956EFDAE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06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AB36B1A-D861-7EA5-B5BC-942BF574D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139825" y="2780928"/>
            <a:ext cx="9912350" cy="2192937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5C0A059-AC16-C651-35D1-D4D883EF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Sistema de Medición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529F6-EA6A-C36D-559B-54F2277A4384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2A3D1-8701-D3F8-8C48-C16E1AE41A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4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349508E-25D8-2214-0B6A-EFE9317836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479" t="-1612" r="-760" b="-1612"/>
          <a:stretch/>
        </p:blipFill>
        <p:spPr>
          <a:xfrm>
            <a:off x="5591944" y="1196752"/>
            <a:ext cx="5650378" cy="446449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66B7EB-4667-1566-29C4-9626F1CB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Sistema de Medición: </a:t>
            </a:r>
            <a:br>
              <a:rPr lang="es-AR" dirty="0"/>
            </a:br>
            <a:r>
              <a:rPr lang="es-AR" dirty="0"/>
              <a:t>Adquisición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D1AB75-E091-D51A-2FB6-D64784FA57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/>
              <a:t>Para el control de la plataforma, se deben adquirir únicamente señales de tensión y corriente: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Tensión de entrada </a:t>
            </a:r>
            <a:r>
              <a:rPr lang="es-AR" b="1" i="1" dirty="0"/>
              <a:t>v</a:t>
            </a:r>
            <a:r>
              <a:rPr lang="es-AR" b="1" i="1" baseline="-25000" dirty="0"/>
              <a:t>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Corriente de entrada </a:t>
            </a:r>
            <a:r>
              <a:rPr lang="es-AR" b="1" i="1" dirty="0"/>
              <a:t>i</a:t>
            </a:r>
            <a:r>
              <a:rPr lang="es-AR" b="1" i="1" baseline="-25000" dirty="0"/>
              <a:t>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Tensión de salida </a:t>
            </a:r>
            <a:r>
              <a:rPr lang="es-AR" b="1" i="1" dirty="0"/>
              <a:t>v</a:t>
            </a:r>
            <a:r>
              <a:rPr lang="es-AR" b="1" i="1" baseline="-250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Corriente de salida </a:t>
            </a:r>
            <a:r>
              <a:rPr lang="es-AR" b="1" i="1" dirty="0"/>
              <a:t>i</a:t>
            </a:r>
            <a:r>
              <a:rPr lang="es-AR" b="1" i="1" baseline="-25000" dirty="0"/>
              <a:t>o</a:t>
            </a:r>
            <a:endParaRPr lang="es-AR" b="1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90584-81A4-058E-A660-D3DB49BE2433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5544E-70B8-B906-B706-E153130C7D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89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37AB589-424C-DB56-5D8B-E60797E2A5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-2217" b="-1510"/>
          <a:stretch/>
        </p:blipFill>
        <p:spPr>
          <a:xfrm>
            <a:off x="2163510" y="2311359"/>
            <a:ext cx="2828596" cy="244827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30859B7-990D-710E-3306-0C8B4D70E9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531" b="529"/>
          <a:stretch/>
        </p:blipFill>
        <p:spPr>
          <a:xfrm>
            <a:off x="7411132" y="2276872"/>
            <a:ext cx="2448272" cy="251724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DB112-ADB7-4032-8B2C-20AD5388B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8102" y="4927678"/>
            <a:ext cx="2919413" cy="949594"/>
          </a:xfrm>
        </p:spPr>
        <p:txBody>
          <a:bodyPr>
            <a:normAutofit lnSpcReduction="10000"/>
          </a:bodyPr>
          <a:lstStyle/>
          <a:p>
            <a:r>
              <a:rPr lang="es-AR" dirty="0"/>
              <a:t>TMCS1100A4 – Efecto Hall</a:t>
            </a:r>
          </a:p>
          <a:p>
            <a:r>
              <a:rPr lang="es-AR" dirty="0"/>
              <a:t>Corriente de salida </a:t>
            </a:r>
            <a:r>
              <a:rPr lang="es-AR" i="1" dirty="0"/>
              <a:t>i</a:t>
            </a:r>
            <a:r>
              <a:rPr lang="es-AR" i="1" baseline="-25000" dirty="0"/>
              <a:t>o</a:t>
            </a:r>
          </a:p>
          <a:p>
            <a:r>
              <a:rPr lang="es-AR" dirty="0"/>
              <a:t>Salida Analógica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61723C-FBED-693F-D3A5-B5040DCC1037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032104" y="4927678"/>
            <a:ext cx="3206328" cy="949594"/>
          </a:xfrm>
        </p:spPr>
        <p:txBody>
          <a:bodyPr>
            <a:noAutofit/>
          </a:bodyPr>
          <a:lstStyle/>
          <a:p>
            <a:r>
              <a:rPr lang="es-AR" dirty="0"/>
              <a:t>LM5056A – Resistencia Shunt</a:t>
            </a:r>
          </a:p>
          <a:p>
            <a:r>
              <a:rPr lang="es-AR" dirty="0"/>
              <a:t>Señales restantes</a:t>
            </a:r>
          </a:p>
          <a:p>
            <a:r>
              <a:rPr lang="es-AR" dirty="0"/>
              <a:t>Salida Digital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24636F-4425-6BFE-2FAB-163164E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Sensores Seleccionados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B4FA3-B20A-1D5B-206D-8A084990750C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2A331A-432E-407F-56FC-3609254CC4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CC76FBB-929E-30D2-F115-6B9EB83558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-266" b="-73"/>
          <a:stretch/>
        </p:blipFill>
        <p:spPr>
          <a:xfrm>
            <a:off x="6096000" y="941944"/>
            <a:ext cx="4680520" cy="5112567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5B24841-90FA-28C8-324D-1D63DFFE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Sistema de Medición:</a:t>
            </a:r>
            <a:br>
              <a:rPr lang="es-AR" dirty="0"/>
            </a:br>
            <a:r>
              <a:rPr lang="es-AR" dirty="0"/>
              <a:t>Acondicionamiento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EF4F61-C011-03EC-73BF-806633441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1147343"/>
          </a:xfrm>
        </p:spPr>
        <p:txBody>
          <a:bodyPr>
            <a:normAutofit/>
          </a:bodyPr>
          <a:lstStyle/>
          <a:p>
            <a:r>
              <a:rPr lang="es-AR" dirty="0"/>
              <a:t>La salida del sensor de corriente de salida TMCS1100A4, requiere adaptar sus niveles de tensión a los del conversor analógico-digital del controlador.</a:t>
            </a:r>
          </a:p>
          <a:p>
            <a:endParaRPr lang="es-AR" dirty="0"/>
          </a:p>
          <a:p>
            <a:endParaRPr lang="es-AR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AR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AR" dirty="0"/>
          </a:p>
          <a:p>
            <a:endParaRPr lang="en-US" b="0" i="1" dirty="0">
              <a:latin typeface="Montserrat" pitchFamily="2" charset="0"/>
            </a:endParaRPr>
          </a:p>
          <a:p>
            <a:endParaRPr lang="en-US" b="0" dirty="0"/>
          </a:p>
          <a:p>
            <a:endParaRPr lang="es-A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D0B8B7-FDF1-9588-42D3-B18FC916FC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48" t="4878" r="19812" b="50948"/>
          <a:stretch/>
        </p:blipFill>
        <p:spPr>
          <a:xfrm>
            <a:off x="1157087" y="4611476"/>
            <a:ext cx="2376263" cy="617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0E1F5-E7F9-C05C-C94E-159B374B72F7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AAFE5-42F5-DD94-0F39-F18697FE9E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838EA-5133-012B-2582-CB828481A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949" y="3819388"/>
            <a:ext cx="3481096" cy="6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00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D7541E1-FDC4-5D17-D2D2-0844557003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434" t="-1765" r="-881" b="-1765"/>
          <a:stretch/>
        </p:blipFill>
        <p:spPr>
          <a:xfrm>
            <a:off x="6456040" y="1589245"/>
            <a:ext cx="4157296" cy="36674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CD34D8-F06F-4FFF-44AF-1E548BD1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Sistema de Medición:</a:t>
            </a:r>
            <a:br>
              <a:rPr lang="es-AR" dirty="0"/>
            </a:br>
            <a:r>
              <a:rPr lang="es-AR" dirty="0"/>
              <a:t>Transmisión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9CA54-BF25-24E4-398D-029A2D22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203898" cy="3633471"/>
          </a:xfrm>
        </p:spPr>
        <p:txBody>
          <a:bodyPr/>
          <a:lstStyle/>
          <a:p>
            <a:r>
              <a:rPr lang="es-AR" dirty="0"/>
              <a:t>En el caso del LM5056A, no es necesario el acondicionamiento de las señales: su salida de datos ya es digital y compatible con el controlador, mediante el uso del  protocolo I</a:t>
            </a:r>
            <a:r>
              <a:rPr lang="es-AR" baseline="30000" dirty="0"/>
              <a:t>2</a:t>
            </a:r>
            <a:r>
              <a:rPr lang="es-AR" dirty="0"/>
              <a:t>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5D313-22D8-39B9-6C24-FD7DE25E5C72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96092-46B9-10F9-DC79-462A6D7919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81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F273D-853A-BCE5-2C32-B9896A90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Protocolo I</a:t>
            </a:r>
            <a:r>
              <a:rPr lang="es-AR" baseline="30000" dirty="0"/>
              <a:t>2</a:t>
            </a:r>
            <a:r>
              <a:rPr lang="es-AR" dirty="0"/>
              <a:t>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FAB1F-28D1-B796-6D55-658ED71FC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422656" cy="3633471"/>
          </a:xfrm>
        </p:spPr>
        <p:txBody>
          <a:bodyPr>
            <a:normAutofit/>
          </a:bodyPr>
          <a:lstStyle/>
          <a:p>
            <a:r>
              <a:rPr lang="en-US" dirty="0"/>
              <a:t>Define un bus </a:t>
            </a:r>
            <a:r>
              <a:rPr lang="es-419" dirty="0"/>
              <a:t>de comunicación serie  sincrónico y multi-dispositivo, con líneas de datos (SDA) y reloj (SCL) bidireccionales.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Maestro/Esclavo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Half-Duplex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Open-Drain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31407ED-BDC6-1694-00EF-F8D00A6C47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-309" b="982"/>
          <a:stretch/>
        </p:blipFill>
        <p:spPr>
          <a:xfrm>
            <a:off x="6384032" y="913490"/>
            <a:ext cx="4042448" cy="51358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25A24-F029-D1EC-B44E-5AC1C6CD37D8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915AD1-DBC6-E22A-AED0-6A6421BF4D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24EB076-4CFF-70EE-03A8-EE9D585349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50" b="4750"/>
          <a:stretch>
            <a:fillRect/>
          </a:stretch>
        </p:blipFill>
        <p:spPr bwMode="auto">
          <a:xfrm>
            <a:off x="9312120" y="874600"/>
            <a:ext cx="1224136" cy="12151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0463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41A5B-128F-51D1-30A1-5F74C25A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24944"/>
            <a:ext cx="4886854" cy="1008112"/>
          </a:xfrm>
        </p:spPr>
        <p:txBody>
          <a:bodyPr>
            <a:normAutofit/>
          </a:bodyPr>
          <a:lstStyle/>
          <a:p>
            <a:r>
              <a:rPr lang="es-419" dirty="0"/>
              <a:t>Etapa de Aislación</a:t>
            </a:r>
            <a:br>
              <a:rPr lang="es-419" dirty="0"/>
            </a:br>
            <a:r>
              <a:rPr lang="es-419" dirty="0"/>
              <a:t>de Señal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183E7B-510E-6F24-661E-BEBA51F028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/>
              <a:t>Etapa encargada de separar galvánicamente los componentes y señales digitales de los circuitos de alta corriente de la plataforma: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Señales PWM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Datos y reloj del bus I</a:t>
            </a:r>
            <a:r>
              <a:rPr lang="es-419" baseline="30000" dirty="0"/>
              <a:t>2</a:t>
            </a:r>
            <a:r>
              <a:rPr lang="es-419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Señal de corriente del TMCS1100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Fuentes de alimentación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674B5-BD66-8156-86B3-D33259D1C578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E1AF1-410F-4FE6-7273-2719C7F4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09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41A5B-128F-51D1-30A1-5F74C25A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24944"/>
            <a:ext cx="4886854" cy="1008112"/>
          </a:xfrm>
        </p:spPr>
        <p:txBody>
          <a:bodyPr>
            <a:normAutofit/>
          </a:bodyPr>
          <a:lstStyle/>
          <a:p>
            <a:r>
              <a:rPr lang="es-419" dirty="0"/>
              <a:t>Etapa de Aislación</a:t>
            </a:r>
            <a:br>
              <a:rPr lang="es-419" dirty="0"/>
            </a:br>
            <a:r>
              <a:rPr lang="es-419" dirty="0"/>
              <a:t>de Señal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183E7B-510E-6F24-661E-BEBA51F028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/>
              <a:t>Etapa encargada de separar galvánicamente los componentes y señales digitales de los circuitos de alta corriente de la plataforma: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b="1" dirty="0"/>
              <a:t>Señales PWM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b="1" dirty="0"/>
              <a:t>Datos y reloj del bus I</a:t>
            </a:r>
            <a:r>
              <a:rPr lang="es-419" b="1" baseline="30000" dirty="0"/>
              <a:t>2</a:t>
            </a:r>
            <a:r>
              <a:rPr lang="es-419" b="1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Señal de corriente del TMCS1100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Fuentes de alimentación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D8C46-E5D4-AABF-CB61-2EA3C3C87AB9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6CCC4-055C-C66E-14D7-377ADE32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29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4532346-FF83-55F2-6B22-4C1E401F4A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2933" t="3889" r="13994" b="4849"/>
          <a:stretch/>
        </p:blipFill>
        <p:spPr>
          <a:xfrm>
            <a:off x="7397456" y="2276872"/>
            <a:ext cx="2608746" cy="247496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055A3-7382-F382-45D1-85211B204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5560" y="4869160"/>
            <a:ext cx="2919413" cy="1008112"/>
          </a:xfrm>
        </p:spPr>
        <p:txBody>
          <a:bodyPr/>
          <a:lstStyle/>
          <a:p>
            <a:r>
              <a:rPr lang="en-US" dirty="0"/>
              <a:t>Optoacoplador</a:t>
            </a:r>
          </a:p>
          <a:p>
            <a:r>
              <a:rPr lang="en-US" dirty="0"/>
              <a:t>ACPL-P480</a:t>
            </a:r>
          </a:p>
          <a:p>
            <a:r>
              <a:rPr lang="es-419" dirty="0"/>
              <a:t>Señales</a:t>
            </a:r>
            <a:r>
              <a:rPr lang="en-US" dirty="0"/>
              <a:t> PWM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552C26-5BFF-4637-031E-873A79299A7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48128" y="4941168"/>
            <a:ext cx="2919413" cy="9361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Aislador Digital SiO</a:t>
            </a:r>
            <a:r>
              <a:rPr lang="en-US" baseline="-25000" dirty="0"/>
              <a:t>2</a:t>
            </a:r>
          </a:p>
          <a:p>
            <a:r>
              <a:rPr lang="en-US" dirty="0"/>
              <a:t>ISO7242C</a:t>
            </a:r>
          </a:p>
          <a:p>
            <a:r>
              <a:rPr lang="es-419" dirty="0"/>
              <a:t>Datos y reloj</a:t>
            </a:r>
            <a:r>
              <a:rPr lang="en-US" dirty="0"/>
              <a:t>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A1FE5-B0BB-D154-1675-FBE7CFAB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Aisladores Seleccionados</a:t>
            </a:r>
          </a:p>
        </p:txBody>
      </p:sp>
      <p:pic>
        <p:nvPicPr>
          <p:cNvPr id="16" name="Picture Placeholder 15" descr="Diagram, schematic&#10;&#10;Description automatically generated">
            <a:extLst>
              <a:ext uri="{FF2B5EF4-FFF2-40B4-BE49-F238E27FC236}">
                <a16:creationId xmlns:a16="http://schemas.microsoft.com/office/drawing/2014/main" id="{4AC78C85-961A-EF99-D617-D2E33D14DD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1098" r="20830"/>
          <a:stretch/>
        </p:blipFill>
        <p:spPr>
          <a:xfrm>
            <a:off x="2185798" y="2636912"/>
            <a:ext cx="2818936" cy="17857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CE5CDE-CA6A-1653-4727-58865C8D6FA9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E8C19-D66B-51F2-60BD-EA205258A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8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85" b="385"/>
          <a:stretch/>
        </p:blipFill>
        <p:spPr bwMode="auto">
          <a:xfrm>
            <a:off x="1081248" y="2501655"/>
            <a:ext cx="5048499" cy="33941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 bwMode="auto">
          <a:xfrm>
            <a:off x="1097280" y="962168"/>
            <a:ext cx="4464183" cy="1264128"/>
          </a:xfrm>
        </p:spPr>
        <p:txBody>
          <a:bodyPr/>
          <a:lstStyle/>
          <a:p>
            <a:pPr>
              <a:defRPr/>
            </a:pPr>
            <a:r>
              <a:rPr lang="es-AR" cap="none" dirty="0">
                <a:solidFill>
                  <a:srgbClr val="003252"/>
                </a:solidFill>
                <a:latin typeface="Fraunces 144pt Soft" pitchFamily="2" charset="0"/>
              </a:rPr>
              <a:t>Calentamiento Global</a:t>
            </a:r>
            <a:endParaRPr cap="none" dirty="0">
              <a:latin typeface="Fraunces 144pt Soft" pitchFamily="2" charset="0"/>
            </a:endParaRPr>
          </a:p>
        </p:txBody>
      </p:sp>
      <p:pic>
        <p:nvPicPr>
          <p:cNvPr id="18" name="Picture 17" descr="Graphical user interface, chart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77970" y="908720"/>
            <a:ext cx="5016826" cy="35412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 bwMode="auto">
          <a:xfrm>
            <a:off x="6277970" y="4592471"/>
            <a:ext cx="4790687" cy="131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1600" dirty="0">
                <a:latin typeface="Montserrat"/>
              </a:rPr>
              <a:t>La temperatura media global ha aumentado </a:t>
            </a:r>
            <a:r>
              <a:rPr lang="es-AR" sz="1600" b="0" dirty="0">
                <a:latin typeface="Montserrat"/>
              </a:rPr>
              <a:t>más de 1 °C</a:t>
            </a:r>
            <a:r>
              <a:rPr lang="es-AR" sz="1600" dirty="0">
                <a:latin typeface="Montserrat"/>
              </a:rPr>
              <a:t> respecto del comienzo de la era industrial. Esto se corresponde con una concentración atmosférica de CO</a:t>
            </a:r>
            <a:r>
              <a:rPr lang="es-AR" sz="1600" baseline="-25000" dirty="0">
                <a:latin typeface="Montserrat"/>
              </a:rPr>
              <a:t>2 </a:t>
            </a:r>
            <a:r>
              <a:rPr lang="es-AR" sz="1600" dirty="0">
                <a:latin typeface="Montserrat"/>
              </a:rPr>
              <a:t>casi duplicada respecto a tiempos prehistóricos.</a:t>
            </a:r>
            <a:endParaRPr lang="es-AR" sz="1600" baseline="-25000" dirty="0">
              <a:latin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795B4-2CC0-B0F5-3985-007B4B8AFBFA}"/>
              </a:ext>
            </a:extLst>
          </p:cNvPr>
          <p:cNvSpPr/>
          <p:nvPr/>
        </p:nvSpPr>
        <p:spPr bwMode="auto">
          <a:xfrm>
            <a:off x="6305994" y="1284000"/>
            <a:ext cx="4326510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A80B5-4BF6-C566-A740-AA10AB969445}"/>
              </a:ext>
            </a:extLst>
          </p:cNvPr>
          <p:cNvSpPr/>
          <p:nvPr/>
        </p:nvSpPr>
        <p:spPr bwMode="auto">
          <a:xfrm>
            <a:off x="9672198" y="1154011"/>
            <a:ext cx="933750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BD3007-19D6-18BE-57B7-0977DDA5548B}"/>
              </a:ext>
            </a:extLst>
          </p:cNvPr>
          <p:cNvSpPr/>
          <p:nvPr/>
        </p:nvSpPr>
        <p:spPr bwMode="auto">
          <a:xfrm>
            <a:off x="1123343" y="5740876"/>
            <a:ext cx="4828641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7983D-C8B4-D06E-C287-3C170EDAB94E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93044-A926-F7E6-8ED5-A8730D5108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F49BC62-CC57-C243-D883-BE43F49A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Separación de Línea de Datos I</a:t>
            </a:r>
            <a:r>
              <a:rPr lang="es-419" baseline="30000" dirty="0"/>
              <a:t>2</a:t>
            </a:r>
            <a:r>
              <a:rPr lang="es-419" dirty="0"/>
              <a:t>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502831-8EEE-9BDE-133D-E67502022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419" dirty="0"/>
              <a:t>Circuito que divide la línea de datos bidireccional SDA del bus en dos líneas unidireccionales, SDAO y SDAI. Necesario para poder utilizar el bus I</a:t>
            </a:r>
            <a:r>
              <a:rPr lang="es-419" baseline="30000" dirty="0"/>
              <a:t>2</a:t>
            </a:r>
            <a:r>
              <a:rPr lang="es-419" dirty="0"/>
              <a:t>C con el aislador unidireccional ISO7242C.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9BC21-EB94-5A20-C048-9FFD62E84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685" y="4944901"/>
            <a:ext cx="2841644" cy="485962"/>
          </a:xfrm>
          <a:prstGeom prst="rect">
            <a:avLst/>
          </a:prstGeom>
        </p:spPr>
      </p:pic>
      <p:pic>
        <p:nvPicPr>
          <p:cNvPr id="7" name="Picture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E79948A5-8DEE-7B8A-4D37-F2FEA3E49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611"/>
          <a:stretch/>
        </p:blipFill>
        <p:spPr>
          <a:xfrm>
            <a:off x="5610357" y="1781960"/>
            <a:ext cx="5680300" cy="31720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AC4B3A-8267-DED3-6F49-AAA3D197A727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E8060-D11C-9CFA-331F-2F9B17BE00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1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826AD15F-C806-1AEE-2C02-AB51A0B6CB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095" r="-995"/>
          <a:stretch/>
        </p:blipFill>
        <p:spPr>
          <a:xfrm>
            <a:off x="5449865" y="1529912"/>
            <a:ext cx="5614687" cy="39153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44CF44-E275-D403-B7E9-47469764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Sistema de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54F3D-3FEF-CAF5-4BE8-F24AF0040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419" dirty="0"/>
              <a:t>Se utilizó un controlador digital de señales (DSC) TMS320F28335 de la serie C2000</a:t>
            </a:r>
            <a:r>
              <a:rPr lang="es-419" baseline="30000" dirty="0"/>
              <a:t>®</a:t>
            </a:r>
            <a:r>
              <a:rPr lang="es-419" dirty="0"/>
              <a:t> de controladores de 32 bits de tiempo real de Texas Instruments.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Hasta 150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Memoria flash 256K x 16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Arquitectura Harvard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97E3C-2BE9-E886-E2DF-9B01F093FA64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E3F6C-3006-D596-CF8A-545F356F8D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29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34F42A-E80C-F6AA-A374-EB531DED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Periféricos Importantes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C2CB6-00EB-576F-6647-8A089BEE3A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419" dirty="0"/>
              <a:t>Módulo ePWM de 6 canales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419" dirty="0"/>
              <a:t>Conversor A-D de 12 bits y 80 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Bus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419" dirty="0"/>
              <a:t>Módulo</a:t>
            </a:r>
            <a:r>
              <a:rPr lang="en-US" dirty="0"/>
              <a:t> UART (SCI)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419" dirty="0"/>
              <a:t>88 puertos GPIO configurables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3E289-EEF7-03E2-BAB5-753D8153D23C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89AB3-4EA2-93E1-3AA9-3CF015BF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5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33B7B8-73AE-740F-0F53-72ABE7CFBD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544" r="18544"/>
          <a:stretch/>
        </p:blipFill>
        <p:spPr>
          <a:xfrm>
            <a:off x="6168008" y="1628800"/>
            <a:ext cx="4248472" cy="379171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5411FC-63F9-D9F8-9876-549A925D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Comunicación USB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9982CA-BDFE-D51F-75E0-58208589BE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419" dirty="0"/>
              <a:t>Se utilizó el integrado UART-USB FT232BL de FTDI Chip y un módulo UART del controlador para implementar comunicación a través de un puerto USB.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EC81F-2796-42C4-86AC-749175A3E2AD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40917-E027-44B0-9C9A-14953E391D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064331-A236-635D-7960-37AF94994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127560" y="2348880"/>
            <a:ext cx="7936879" cy="32208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9C1589-6F47-A4A9-5E5D-0BD19FF6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Circuito</a:t>
            </a:r>
            <a:r>
              <a:rPr lang="en-US" dirty="0"/>
              <a:t> de </a:t>
            </a:r>
            <a:r>
              <a:rPr lang="es-419" dirty="0"/>
              <a:t>Alimentación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E5059-4D33-9AFA-134F-FF5F98CE67EE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B8616-4434-2791-E559-56CD6C1435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9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856EA-DB38-4BBE-D428-4ACEE2CEE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72138" y="2776158"/>
            <a:ext cx="10047724" cy="31011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BB15C8-ED9E-EE5D-069D-847117EF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Circuito de Alimentación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D5897-6B9A-3D48-C5D2-B44CD994594D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DE4B1-D164-9867-33D9-C171783A49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E0279-A501-46E1-42CE-CF76EA7F3A91}"/>
              </a:ext>
            </a:extLst>
          </p:cNvPr>
          <p:cNvSpPr/>
          <p:nvPr/>
        </p:nvSpPr>
        <p:spPr>
          <a:xfrm>
            <a:off x="5358059" y="2708920"/>
            <a:ext cx="288032" cy="259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6" name="Picture Placeholder 11" descr="Text, calendar&#10;&#10;Description automatically generated">
            <a:extLst>
              <a:ext uri="{FF2B5EF4-FFF2-40B4-BE49-F238E27FC236}">
                <a16:creationId xmlns:a16="http://schemas.microsoft.com/office/drawing/2014/main" id="{2DCFE04C-FA18-E38F-5AE6-54D9CE8CE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35" r="-1209"/>
          <a:stretch/>
        </p:blipFill>
        <p:spPr>
          <a:xfrm>
            <a:off x="4661462" y="1976994"/>
            <a:ext cx="1465018" cy="1079929"/>
          </a:xfrm>
          <a:prstGeom prst="rect">
            <a:avLst/>
          </a:prstGeom>
        </p:spPr>
      </p:pic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C29A52E1-EEAA-ED7B-8987-6B80D7D045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6" t="8822" r="2666" b="9783"/>
          <a:stretch/>
        </p:blipFill>
        <p:spPr>
          <a:xfrm>
            <a:off x="2063552" y="4252591"/>
            <a:ext cx="792088" cy="544561"/>
          </a:xfrm>
          <a:prstGeom prst="rect">
            <a:avLst/>
          </a:prstGeom>
        </p:spPr>
      </p:pic>
      <p:pic>
        <p:nvPicPr>
          <p:cNvPr id="11" name="Picture Placeholder 15">
            <a:extLst>
              <a:ext uri="{FF2B5EF4-FFF2-40B4-BE49-F238E27FC236}">
                <a16:creationId xmlns:a16="http://schemas.microsoft.com/office/drawing/2014/main" id="{C186D046-87CC-30BF-1A86-34013C508F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9" t="8281" r="4878" b="8281"/>
          <a:stretch/>
        </p:blipFill>
        <p:spPr>
          <a:xfrm>
            <a:off x="9336360" y="4241883"/>
            <a:ext cx="648072" cy="5888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72EFF6-5E21-65BC-2F21-A7AE8BE989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 bwMode="auto">
          <a:xfrm>
            <a:off x="7024105" y="2132856"/>
            <a:ext cx="4040447" cy="16396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1839F1-3400-2EEB-E74A-A70D186EA02A}"/>
              </a:ext>
            </a:extLst>
          </p:cNvPr>
          <p:cNvSpPr/>
          <p:nvPr/>
        </p:nvSpPr>
        <p:spPr>
          <a:xfrm>
            <a:off x="7464152" y="3839759"/>
            <a:ext cx="288032" cy="9329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90430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AR" dirty="0">
                <a:solidFill>
                  <a:srgbClr val="003252"/>
                </a:solidFill>
              </a:rPr>
              <a:t>Contenidos</a:t>
            </a:r>
            <a:endParaRPr dirty="0">
              <a:solidFill>
                <a:srgbClr val="003252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 bwMode="auto"/>
        <p:txBody>
          <a:bodyPr/>
          <a:lstStyle/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Motivación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Planteo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n-US" dirty="0"/>
              <a:t>Diseño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b="1" dirty="0"/>
              <a:t>Implementación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Ensayos</a:t>
            </a:r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Conclusiones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254" r="254"/>
          <a:stretch/>
        </p:blipFill>
        <p:spPr bwMode="auto">
          <a:xfrm>
            <a:off x="4661750" y="627730"/>
            <a:ext cx="6897790" cy="560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B54E30-5939-FA83-91DB-23D1F30049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B742C-FD17-68E8-8789-321BEB43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135207"/>
            <a:ext cx="4380880" cy="587584"/>
          </a:xfrm>
        </p:spPr>
        <p:txBody>
          <a:bodyPr anchor="ctr">
            <a:normAutofit/>
          </a:bodyPr>
          <a:lstStyle/>
          <a:p>
            <a:r>
              <a:rPr lang="es-AR" dirty="0"/>
              <a:t>Implementación </a:t>
            </a:r>
          </a:p>
        </p:txBody>
      </p:sp>
      <p:pic>
        <p:nvPicPr>
          <p:cNvPr id="8" name="Content Placeholder 7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62391595-FEB2-3901-5B96-2F6C1586E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871864" y="927545"/>
            <a:ext cx="6518448" cy="5002907"/>
          </a:xfr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83C5B-F385-21BC-03CB-1F28E9AE6DB9}"/>
              </a:ext>
            </a:extLst>
          </p:cNvPr>
          <p:cNvSpPr txBox="1"/>
          <p:nvPr/>
        </p:nvSpPr>
        <p:spPr bwMode="auto">
          <a:xfrm>
            <a:off x="1097280" y="2281657"/>
            <a:ext cx="4157296" cy="36334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endParaRPr lang="es-A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ABD91-A845-50A6-63B8-DAF6874F8D96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1DFB3-B380-48E0-9C49-30EBA2E5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FCF4E91-0660-25F9-BE78-D2C7F1F091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794" t="-1524" r="-1468" b="-1507"/>
          <a:stretch/>
        </p:blipFill>
        <p:spPr>
          <a:xfrm>
            <a:off x="5900448" y="959215"/>
            <a:ext cx="5057763" cy="493440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9AB5951-FC34-CAC0-95C9-217D96CE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Placa de Circuito Impreso (PCB)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7390C-69D3-AA4E-BF68-CF75E76260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Doble capa de cobre de 0,035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Dieléctrico</a:t>
            </a:r>
            <a:r>
              <a:rPr lang="en-US" dirty="0"/>
              <a:t> FR-4 de 1,51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Máscaras anti-estaño</a:t>
            </a:r>
            <a:r>
              <a:rPr lang="en-US" dirty="0"/>
              <a:t> de 0,01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cm x 15 cm (450 cm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Vías y orificios PTH</a:t>
            </a:r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B057EB59-3CB2-89D8-976D-A2BCDDFF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688964"/>
            <a:ext cx="4199136" cy="1150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5A0493-A6C2-3910-B3B4-DBE1B35EF73D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12AAFD-12ED-463E-F515-8B3CD1B6E3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03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FCF4E91-0660-25F9-BE78-D2C7F1F091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471" t="-330" r="-329" b="-1128"/>
          <a:stretch/>
        </p:blipFill>
        <p:spPr>
          <a:xfrm>
            <a:off x="5879976" y="1021960"/>
            <a:ext cx="5028101" cy="485531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9AB5951-FC34-CAC0-95C9-217D96CE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Placa de Circuito Impreso (PCB)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7390C-69D3-AA4E-BF68-CF75E76260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419" dirty="0"/>
              <a:t>Para el proceso de diseño de la placa de circuito impreso, se siguió el siguiente proceso: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Asignación de </a:t>
            </a:r>
            <a:r>
              <a:rPr lang="es-419" i="1" dirty="0"/>
              <a:t>footprints</a:t>
            </a:r>
            <a:r>
              <a:rPr lang="es-419" dirty="0"/>
              <a:t> a cada componente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Disposición de cada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Trazado y dimensionamiento de las pistas de cobre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6A320-7692-EBC3-C071-A77EA14458E8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C7C73-80FA-684E-3ED4-06A661E5AD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8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art, line char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48" r="69" b="11539"/>
          <a:stretch/>
        </p:blipFill>
        <p:spPr bwMode="auto">
          <a:xfrm>
            <a:off x="4943872" y="1193140"/>
            <a:ext cx="6415038" cy="44717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AR" dirty="0">
                <a:solidFill>
                  <a:srgbClr val="003252"/>
                </a:solidFill>
              </a:rPr>
              <a:t>Emisiones de CO</a:t>
            </a:r>
            <a:r>
              <a:rPr lang="es-AR" baseline="-25000" dirty="0">
                <a:solidFill>
                  <a:srgbClr val="003252"/>
                </a:solidFill>
              </a:rPr>
              <a:t>2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097280" y="2281657"/>
            <a:ext cx="3644841" cy="3633471"/>
          </a:xfrm>
        </p:spPr>
        <p:txBody>
          <a:bodyPr/>
          <a:lstStyle/>
          <a:p>
            <a:pPr>
              <a:defRPr/>
            </a:pPr>
            <a:r>
              <a:rPr lang="es-AR" sz="1600" dirty="0">
                <a:latin typeface="Montserrat"/>
              </a:rPr>
              <a:t>Desde </a:t>
            </a:r>
            <a:r>
              <a:rPr lang="es-AR" dirty="0"/>
              <a:t>mediados</a:t>
            </a:r>
            <a:r>
              <a:rPr lang="es-AR" sz="1600" dirty="0">
                <a:latin typeface="Montserrat"/>
              </a:rPr>
              <a:t> del siglo XIX, la emisión anual de dióxido de carbono ha aumentado a ritmo acelerado, superando ampliamente el crecimiento demográfico.</a:t>
            </a:r>
            <a:endParaRPr lang="es-AR" sz="1600" baseline="-25000" dirty="0">
              <a:latin typeface="Montserrat"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9545C-8046-28B7-65CE-C4D0F9839E23}"/>
              </a:ext>
            </a:extLst>
          </p:cNvPr>
          <p:cNvSpPr/>
          <p:nvPr/>
        </p:nvSpPr>
        <p:spPr bwMode="auto">
          <a:xfrm>
            <a:off x="8011949" y="1488395"/>
            <a:ext cx="1728192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E1BB5-0AFF-7DEA-F327-F7C4CA745B30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20F05-C074-6935-D2F9-8C612FDAB4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D878E2-1B56-7EDB-1BB8-A6D3F3366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4725144"/>
            <a:ext cx="10113645" cy="743682"/>
          </a:xfrm>
        </p:spPr>
        <p:txBody>
          <a:bodyPr vert="horz" lIns="91440" tIns="0" rIns="91440" bIns="0" rtlCol="0" anchor="b">
            <a:normAutofit/>
          </a:bodyPr>
          <a:lstStyle/>
          <a:p>
            <a:r>
              <a:rPr lang="es-419" dirty="0"/>
              <a:t>Soldadura de Componentes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FA006-AEB7-0006-4438-0EFA1A9F4C87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IV</a:t>
            </a:r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3C2392F4-EF5D-AEDA-4FC0-3EE42AFE74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75000"/>
          </a:blip>
          <a:srcRect t="17707" b="34947"/>
          <a:stretch/>
        </p:blipFill>
        <p:spPr>
          <a:xfrm>
            <a:off x="635001" y="630936"/>
            <a:ext cx="10921998" cy="3878184"/>
          </a:xfrm>
          <a:solidFill>
            <a:schemeClr val="tx1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B814A0-8CE4-C827-5B39-17F04BD021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76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C77863B-927A-D6EB-12B7-EC13A986A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135207"/>
            <a:ext cx="4886854" cy="587584"/>
          </a:xfrm>
        </p:spPr>
        <p:txBody>
          <a:bodyPr/>
          <a:lstStyle/>
          <a:p>
            <a:r>
              <a:rPr lang="es-419" dirty="0"/>
              <a:t>Resultado</a:t>
            </a:r>
            <a:r>
              <a:rPr lang="en-US" dirty="0"/>
              <a:t> Final</a:t>
            </a:r>
          </a:p>
        </p:txBody>
      </p:sp>
      <p:pic>
        <p:nvPicPr>
          <p:cNvPr id="9" name="Content Placeholder 8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E3CAE03B-508B-8426-A6DF-6A2E236F9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35960" y="723209"/>
            <a:ext cx="5466244" cy="54115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5B25E-2F2E-F19C-5786-269DEA643C30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65B8C-FCDE-3D90-8E9E-B2AB48D7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66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s-AR" dirty="0">
                <a:solidFill>
                  <a:srgbClr val="003252"/>
                </a:solidFill>
              </a:rPr>
              <a:t>Contenidos</a:t>
            </a:r>
            <a:endParaRPr sz="32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 bwMode="auto"/>
        <p:txBody>
          <a:bodyPr/>
          <a:lstStyle/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Motivación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Planteo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n-US" dirty="0"/>
              <a:t>Diseño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Implementación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b="1" dirty="0"/>
              <a:t>Ensayos</a:t>
            </a:r>
            <a:endParaRPr lang="es-AR"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Conclusiones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254" r="254"/>
          <a:stretch/>
        </p:blipFill>
        <p:spPr bwMode="auto">
          <a:xfrm>
            <a:off x="4661750" y="627730"/>
            <a:ext cx="6897790" cy="560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4D030-739F-2087-BA25-EBB4363ED1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61A173C5-7FC7-B64D-9CAF-FB4F80F4FA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75000"/>
          </a:blip>
          <a:srcRect l="28992" t="8" r="9836" b="-8"/>
          <a:stretch/>
        </p:blipFill>
        <p:spPr>
          <a:xfrm>
            <a:off x="4871864" y="633875"/>
            <a:ext cx="6685136" cy="5591175"/>
          </a:xfrm>
          <a:solidFill>
            <a:schemeClr val="tx2"/>
          </a:solidFill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DD878E2-1B56-7EDB-1BB8-A6D3F336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419" dirty="0"/>
              <a:t>Ensayos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AA72A5-F043-490A-DB3E-4A3848E7C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3414544" cy="3633471"/>
          </a:xfrm>
        </p:spPr>
        <p:txBody>
          <a:bodyPr/>
          <a:lstStyle/>
          <a:p>
            <a:r>
              <a:rPr lang="es-419" dirty="0"/>
              <a:t>Se realizaron ensayos sobre la plataforma, principalmente para verificar el funcionamiento del convertidor y sistema de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Sin carga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Con carga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36C655-2912-3CE8-304A-B97794646897}"/>
              </a:ext>
            </a:extLst>
          </p:cNvPr>
          <p:cNvSpPr txBox="1"/>
          <p:nvPr/>
        </p:nvSpPr>
        <p:spPr bwMode="auto">
          <a:xfrm>
            <a:off x="1097280" y="2281657"/>
            <a:ext cx="4157296" cy="36334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  <a:defRPr/>
            </a:pPr>
            <a:endParaRPr lang="es-AR" sz="1600" b="1" dirty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A4030-BE55-8379-A0A9-70871CE5F2F4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B3E8A0-7FB5-B485-45C3-AD72277272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78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5129613-90C8-AFBD-31B6-776E3665F3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3" b="43"/>
          <a:stretch>
            <a:fillRect/>
          </a:stretch>
        </p:blipFill>
        <p:spPr>
          <a:xfrm>
            <a:off x="5807968" y="1213110"/>
            <a:ext cx="4464496" cy="44317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5E4DF8-EED4-3F10-BB07-4918835A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Ensayo sin Carga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037EE-7F38-DDCF-B34A-1632865DD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3486552" cy="3633471"/>
          </a:xfrm>
        </p:spPr>
        <p:txBody>
          <a:bodyPr/>
          <a:lstStyle/>
          <a:p>
            <a:r>
              <a:rPr lang="es-419" dirty="0"/>
              <a:t>Para este ensayo, se configuró el convertidor sin ningún tipo de carga, y con el circuito secundario desconectado, se midieron algunos parámetros del circuito.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C2517-C401-E99A-85F0-E1B3AE8A3B32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8A382-0567-1FFF-2BDD-E6629F549A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663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Chart&#10;&#10;Description automatically generated">
            <a:extLst>
              <a:ext uri="{FF2B5EF4-FFF2-40B4-BE49-F238E27FC236}">
                <a16:creationId xmlns:a16="http://schemas.microsoft.com/office/drawing/2014/main" id="{4453634C-F793-0352-5831-93EA794BE3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626" r="-1227"/>
          <a:stretch/>
        </p:blipFill>
        <p:spPr>
          <a:xfrm>
            <a:off x="756785" y="2420888"/>
            <a:ext cx="3444479" cy="27929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23620C-F240-F400-598B-A014257F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293738"/>
            <a:ext cx="2919413" cy="583534"/>
          </a:xfrm>
        </p:spPr>
        <p:txBody>
          <a:bodyPr/>
          <a:lstStyle/>
          <a:p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Relativa</a:t>
            </a:r>
            <a:r>
              <a:rPr lang="en-US" dirty="0"/>
              <a:t> 0</a:t>
            </a:r>
            <a:r>
              <a:rPr lang="es-419" dirty="0"/>
              <a:t>°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2949C4-95AF-2E63-0CF4-BA51B389BA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666773" y="5293738"/>
            <a:ext cx="2919413" cy="583534"/>
          </a:xfrm>
        </p:spPr>
        <p:txBody>
          <a:bodyPr/>
          <a:lstStyle/>
          <a:p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Relativa</a:t>
            </a:r>
            <a:r>
              <a:rPr lang="en-US" dirty="0"/>
              <a:t> 90</a:t>
            </a:r>
            <a:r>
              <a:rPr lang="es-419" dirty="0"/>
              <a:t>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8E66DA-B6EE-332F-F367-7B4FCF953D55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236267" y="5293738"/>
            <a:ext cx="2919413" cy="583534"/>
          </a:xfrm>
        </p:spPr>
        <p:txBody>
          <a:bodyPr/>
          <a:lstStyle/>
          <a:p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Relativa</a:t>
            </a:r>
            <a:r>
              <a:rPr lang="en-US" dirty="0"/>
              <a:t> 120</a:t>
            </a:r>
            <a:r>
              <a:rPr lang="es-419" dirty="0"/>
              <a:t>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B75D70-83DC-4280-EA4F-1AEFE985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68760"/>
            <a:ext cx="10058400" cy="587584"/>
          </a:xfrm>
        </p:spPr>
        <p:txBody>
          <a:bodyPr/>
          <a:lstStyle/>
          <a:p>
            <a:r>
              <a:rPr lang="es-AR" dirty="0"/>
              <a:t>Ensayo sin Carga</a:t>
            </a:r>
          </a:p>
        </p:txBody>
      </p:sp>
      <p:pic>
        <p:nvPicPr>
          <p:cNvPr id="25" name="Picture Placeholder 2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84E86E-3D50-0F50-1F0E-0529966DCB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1092" r="244"/>
          <a:stretch/>
        </p:blipFill>
        <p:spPr>
          <a:xfrm>
            <a:off x="4367810" y="2431431"/>
            <a:ext cx="3312366" cy="2797769"/>
          </a:xfrm>
        </p:spPr>
      </p:pic>
      <p:pic>
        <p:nvPicPr>
          <p:cNvPr id="27" name="Picture Placeholder 26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643180-CF9E-2A30-DDFD-79BB78B751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0" r="-890"/>
          <a:stretch/>
        </p:blipFill>
        <p:spPr>
          <a:xfrm>
            <a:off x="7968207" y="2420888"/>
            <a:ext cx="3324848" cy="2808312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0D208D-EF9F-072A-F111-0E3E6829E667}"/>
              </a:ext>
            </a:extLst>
          </p:cNvPr>
          <p:cNvSpPr txBox="1"/>
          <p:nvPr/>
        </p:nvSpPr>
        <p:spPr>
          <a:xfrm>
            <a:off x="1097278" y="1766511"/>
            <a:ext cx="795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>
                <a:latin typeface="Montserrat" pitchFamily="2" charset="0"/>
              </a:rPr>
              <a:t>Tensión de bobinado primario </a:t>
            </a:r>
            <a:r>
              <a:rPr lang="es-419" sz="1600" i="1" dirty="0">
                <a:latin typeface="Montserrat" pitchFamily="2" charset="0"/>
              </a:rPr>
              <a:t>V</a:t>
            </a:r>
            <a:r>
              <a:rPr lang="es-419" sz="1600" i="1" baseline="-25000" dirty="0">
                <a:latin typeface="Montserrat" pitchFamily="2" charset="0"/>
              </a:rPr>
              <a:t>pri</a:t>
            </a:r>
            <a:r>
              <a:rPr lang="es-419" sz="1600" dirty="0">
                <a:latin typeface="Montserrat" pitchFamily="2" charset="0"/>
              </a:rPr>
              <a:t>, y tensiones de medios puentes </a:t>
            </a:r>
            <a:r>
              <a:rPr lang="es-419" sz="1600" i="1" dirty="0">
                <a:latin typeface="Montserrat" pitchFamily="2" charset="0"/>
              </a:rPr>
              <a:t>V</a:t>
            </a:r>
            <a:r>
              <a:rPr lang="es-419" sz="1600" i="1" baseline="-25000" dirty="0">
                <a:latin typeface="Montserrat" pitchFamily="2" charset="0"/>
              </a:rPr>
              <a:t>pri</a:t>
            </a:r>
            <a:r>
              <a:rPr lang="es-419" sz="1600" i="1" baseline="30000" dirty="0">
                <a:latin typeface="Montserrat" pitchFamily="2" charset="0"/>
              </a:rPr>
              <a:t>+</a:t>
            </a:r>
            <a:r>
              <a:rPr lang="es-419" sz="1600" i="1" dirty="0">
                <a:latin typeface="Montserrat" pitchFamily="2" charset="0"/>
              </a:rPr>
              <a:t> </a:t>
            </a:r>
            <a:r>
              <a:rPr lang="es-419" sz="1600" dirty="0">
                <a:latin typeface="Montserrat" pitchFamily="2" charset="0"/>
              </a:rPr>
              <a:t>y </a:t>
            </a:r>
            <a:r>
              <a:rPr lang="es-419" sz="1600" i="1" dirty="0">
                <a:latin typeface="Montserrat" pitchFamily="2" charset="0"/>
              </a:rPr>
              <a:t>V</a:t>
            </a:r>
            <a:r>
              <a:rPr lang="es-419" sz="1600" i="1" baseline="-25000" dirty="0">
                <a:latin typeface="Montserrat" pitchFamily="2" charset="0"/>
              </a:rPr>
              <a:t>pri</a:t>
            </a:r>
            <a:r>
              <a:rPr lang="es-419" sz="1600" i="1" baseline="30000" dirty="0">
                <a:latin typeface="Montserrat" pitchFamily="2" charset="0"/>
              </a:rPr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5A017-1ECF-BF1B-7D83-AFEDA818F723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3748AF-C4E2-6706-73B6-E1A7A13D50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15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5D911C-1B7B-5DC3-31E6-B77ACE07A3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360" r="-29"/>
          <a:stretch/>
        </p:blipFill>
        <p:spPr>
          <a:xfrm>
            <a:off x="4943872" y="2492896"/>
            <a:ext cx="6192688" cy="2280872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B4965CC-EBC5-CB6B-C5E6-14EF71DC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Ensayo con Carga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C31D3B-E31E-CD2E-8894-E9A246AE3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3486552" cy="3633471"/>
          </a:xfrm>
        </p:spPr>
        <p:txBody>
          <a:bodyPr/>
          <a:lstStyle/>
          <a:p>
            <a:r>
              <a:rPr lang="es-419" dirty="0"/>
              <a:t>En esta prueba, se conectó el circuito completo del convertidor, incluyendo una carga variable a la salida, y se midieron parámetros del secundario.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B93F6-6461-8997-87D5-66DA2F832FD1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C5715-0328-BE5A-EDDD-FEF29586EE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64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E4C4351E-77D0-13EC-13CF-831A75AC85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269" r="-843"/>
          <a:stretch/>
        </p:blipFill>
        <p:spPr>
          <a:xfrm>
            <a:off x="802458" y="2493292"/>
            <a:ext cx="3509053" cy="2735908"/>
          </a:xfrm>
        </p:spPr>
      </p:pic>
      <p:pic>
        <p:nvPicPr>
          <p:cNvPr id="13" name="Picture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B30F9B52-9926-FFD0-FC10-2A962AC73D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17" r="-733"/>
          <a:stretch/>
        </p:blipFill>
        <p:spPr>
          <a:xfrm>
            <a:off x="4473174" y="2493291"/>
            <a:ext cx="3306610" cy="2735909"/>
          </a:xfrm>
        </p:spPr>
      </p:pic>
      <p:pic>
        <p:nvPicPr>
          <p:cNvPr id="15" name="Picture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DB629FB4-42CB-A579-3E23-BF6409EA94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-322" r="-1169"/>
          <a:stretch/>
        </p:blipFill>
        <p:spPr>
          <a:xfrm>
            <a:off x="7936639" y="2485795"/>
            <a:ext cx="3518667" cy="274340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D3B94-4C81-A3E6-2F86-29CD8A5E0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293738"/>
            <a:ext cx="2919413" cy="655542"/>
          </a:xfrm>
        </p:spPr>
        <p:txBody>
          <a:bodyPr/>
          <a:lstStyle/>
          <a:p>
            <a:r>
              <a:rPr lang="es-AR" dirty="0"/>
              <a:t>Ciclo de Trabajo 25 %</a:t>
            </a:r>
          </a:p>
          <a:p>
            <a:r>
              <a:rPr lang="es-419" dirty="0"/>
              <a:t>Rendimiento 92,6 %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44A40B-D293-18BE-7CE3-C9FD0636143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666773" y="5293738"/>
            <a:ext cx="2919413" cy="655542"/>
          </a:xfrm>
        </p:spPr>
        <p:txBody>
          <a:bodyPr/>
          <a:lstStyle/>
          <a:p>
            <a:r>
              <a:rPr lang="es-AR" dirty="0"/>
              <a:t>Ciclo de Trabajo 50 %</a:t>
            </a:r>
          </a:p>
          <a:p>
            <a:r>
              <a:rPr lang="es-AR" dirty="0"/>
              <a:t>Rendimiento 91,7 %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325D54-8C07-EAC8-6013-62439D704F6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236267" y="5293738"/>
            <a:ext cx="2919413" cy="655542"/>
          </a:xfrm>
        </p:spPr>
        <p:txBody>
          <a:bodyPr/>
          <a:lstStyle/>
          <a:p>
            <a:r>
              <a:rPr lang="es-AR" dirty="0"/>
              <a:t>Ciclo de Trabajo 75 %</a:t>
            </a:r>
          </a:p>
          <a:p>
            <a:r>
              <a:rPr lang="es-AR" dirty="0"/>
              <a:t>Rendimiento 93,3 %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569C02-DC45-F2D5-7E94-63BD9A99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Ensayo</a:t>
            </a:r>
            <a:r>
              <a:rPr lang="en-US" dirty="0"/>
              <a:t> con Carga – 15 V </a:t>
            </a:r>
            <a:endParaRPr lang="es-419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EE1FAC-6ED4-A0DD-71C5-BA90C12B25AD}"/>
              </a:ext>
            </a:extLst>
          </p:cNvPr>
          <p:cNvSpPr txBox="1"/>
          <p:nvPr/>
        </p:nvSpPr>
        <p:spPr>
          <a:xfrm>
            <a:off x="1097278" y="1766511"/>
            <a:ext cx="9247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>
                <a:latin typeface="Montserrat" pitchFamily="2" charset="0"/>
              </a:rPr>
              <a:t>Tensión rectificada </a:t>
            </a:r>
            <a:r>
              <a:rPr lang="es-419" sz="1600" i="1" dirty="0">
                <a:latin typeface="Montserrat" pitchFamily="2" charset="0"/>
              </a:rPr>
              <a:t>V</a:t>
            </a:r>
            <a:r>
              <a:rPr lang="es-419" sz="1600" i="1" baseline="-25000" dirty="0">
                <a:latin typeface="Montserrat" pitchFamily="2" charset="0"/>
              </a:rPr>
              <a:t>rect</a:t>
            </a:r>
            <a:r>
              <a:rPr lang="es-419" sz="1600" dirty="0">
                <a:latin typeface="Montserrat" pitchFamily="2" charset="0"/>
              </a:rPr>
              <a:t>, corriente de inductor </a:t>
            </a:r>
            <a:r>
              <a:rPr lang="es-419" sz="1600" i="1" dirty="0">
                <a:latin typeface="Montserrat" pitchFamily="2" charset="0"/>
              </a:rPr>
              <a:t>I</a:t>
            </a:r>
            <a:r>
              <a:rPr lang="es-419" sz="1600" i="1" baseline="-25000" dirty="0">
                <a:latin typeface="Montserrat" pitchFamily="2" charset="0"/>
              </a:rPr>
              <a:t>Lf</a:t>
            </a:r>
            <a:r>
              <a:rPr lang="es-419" sz="1600" dirty="0">
                <a:latin typeface="Montserrat" pitchFamily="2" charset="0"/>
              </a:rPr>
              <a:t>, y tensión de bobinado secundario </a:t>
            </a:r>
            <a:r>
              <a:rPr lang="es-419" sz="1600" i="1" dirty="0">
                <a:latin typeface="Montserrat" pitchFamily="2" charset="0"/>
              </a:rPr>
              <a:t>V</a:t>
            </a:r>
            <a:r>
              <a:rPr lang="es-419" sz="1600" i="1" baseline="-25000" dirty="0">
                <a:latin typeface="Montserrat" pitchFamily="2" charset="0"/>
              </a:rPr>
              <a:t>sec</a:t>
            </a:r>
            <a:r>
              <a:rPr lang="es-419" sz="1600" dirty="0">
                <a:latin typeface="Montserrat" pitchFamily="2" charset="0"/>
              </a:rPr>
              <a:t> </a:t>
            </a:r>
            <a:endParaRPr lang="es-419" sz="1600" i="1" baseline="300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BA89E-836B-9C1E-DBF3-F4EE9E5766D5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E521B-3477-84B8-9BCC-332A30844F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4C4351E-77D0-13EC-13CF-831A75AC85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888" r="499"/>
          <a:stretch/>
        </p:blipFill>
        <p:spPr>
          <a:xfrm>
            <a:off x="1775520" y="2478655"/>
            <a:ext cx="3672408" cy="273590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30F9B52-9926-FFD0-FC10-2A962AC73D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177" r="504" b="11877"/>
          <a:stretch/>
        </p:blipFill>
        <p:spPr>
          <a:xfrm>
            <a:off x="6454910" y="2447289"/>
            <a:ext cx="3672408" cy="1241841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B629FB4-42CB-A579-3E23-BF6409EA94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307" r="173"/>
          <a:stretch/>
        </p:blipFill>
        <p:spPr>
          <a:xfrm>
            <a:off x="6456040" y="3815931"/>
            <a:ext cx="3672408" cy="141326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D3B94-4C81-A3E6-2F86-29CD8A5E0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46920" y="5293738"/>
            <a:ext cx="2919413" cy="655542"/>
          </a:xfrm>
        </p:spPr>
        <p:txBody>
          <a:bodyPr/>
          <a:lstStyle/>
          <a:p>
            <a:r>
              <a:rPr lang="en-US" dirty="0"/>
              <a:t>Carga de 100 </a:t>
            </a:r>
            <a:r>
              <a:rPr lang="el-GR" dirty="0"/>
              <a:t>Ω</a:t>
            </a:r>
            <a:endParaRPr lang="en-US" dirty="0"/>
          </a:p>
          <a:p>
            <a:r>
              <a:rPr lang="es-AR" dirty="0"/>
              <a:t>Rendimiento 93,4 %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325D54-8C07-EAC8-6013-62439D704F6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831407" y="5293738"/>
            <a:ext cx="2919413" cy="655542"/>
          </a:xfrm>
        </p:spPr>
        <p:txBody>
          <a:bodyPr/>
          <a:lstStyle/>
          <a:p>
            <a:r>
              <a:rPr lang="en-US" dirty="0"/>
              <a:t>Carga 30 </a:t>
            </a:r>
            <a:r>
              <a:rPr lang="el-GR" dirty="0"/>
              <a:t>Ω</a:t>
            </a:r>
            <a:endParaRPr lang="en-US" dirty="0"/>
          </a:p>
          <a:p>
            <a:r>
              <a:rPr lang="es-AR" dirty="0"/>
              <a:t>Rendimiento 90 % y 91,1 %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569C02-DC45-F2D5-7E94-63BD9A99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Ensayo con Carga – 30 V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27C77-E686-E2A8-D5DA-C18F260BE712}"/>
              </a:ext>
            </a:extLst>
          </p:cNvPr>
          <p:cNvSpPr txBox="1"/>
          <p:nvPr/>
        </p:nvSpPr>
        <p:spPr>
          <a:xfrm>
            <a:off x="1097278" y="1766511"/>
            <a:ext cx="9247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>
                <a:latin typeface="Montserrat" pitchFamily="2" charset="0"/>
              </a:rPr>
              <a:t>Tensión rectificada </a:t>
            </a:r>
            <a:r>
              <a:rPr lang="es-419" sz="1600" i="1" dirty="0">
                <a:latin typeface="Montserrat" pitchFamily="2" charset="0"/>
              </a:rPr>
              <a:t>V</a:t>
            </a:r>
            <a:r>
              <a:rPr lang="es-419" sz="1600" i="1" baseline="-25000" dirty="0">
                <a:latin typeface="Montserrat" pitchFamily="2" charset="0"/>
              </a:rPr>
              <a:t>rect</a:t>
            </a:r>
            <a:r>
              <a:rPr lang="es-419" sz="1600" dirty="0">
                <a:latin typeface="Montserrat" pitchFamily="2" charset="0"/>
              </a:rPr>
              <a:t>, corriente de inductor </a:t>
            </a:r>
            <a:r>
              <a:rPr lang="es-419" sz="1600" i="1" dirty="0">
                <a:latin typeface="Montserrat" pitchFamily="2" charset="0"/>
              </a:rPr>
              <a:t>I</a:t>
            </a:r>
            <a:r>
              <a:rPr lang="es-419" sz="1600" i="1" baseline="-25000" dirty="0">
                <a:latin typeface="Montserrat" pitchFamily="2" charset="0"/>
              </a:rPr>
              <a:t>Lf</a:t>
            </a:r>
            <a:r>
              <a:rPr lang="es-419" sz="1600" dirty="0">
                <a:latin typeface="Montserrat" pitchFamily="2" charset="0"/>
              </a:rPr>
              <a:t>, y tensión de bobinado secundario </a:t>
            </a:r>
            <a:r>
              <a:rPr lang="es-419" sz="1600" i="1" dirty="0">
                <a:latin typeface="Montserrat" pitchFamily="2" charset="0"/>
              </a:rPr>
              <a:t>V</a:t>
            </a:r>
            <a:r>
              <a:rPr lang="es-419" sz="1600" i="1" baseline="-25000" dirty="0">
                <a:latin typeface="Montserrat" pitchFamily="2" charset="0"/>
              </a:rPr>
              <a:t>sec</a:t>
            </a:r>
            <a:r>
              <a:rPr lang="es-419" sz="1600" dirty="0">
                <a:latin typeface="Montserrat" pitchFamily="2" charset="0"/>
              </a:rPr>
              <a:t> </a:t>
            </a:r>
            <a:endParaRPr lang="es-419" sz="1600" i="1" baseline="30000" dirty="0">
              <a:latin typeface="Montserra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AF56A-6CE6-05F5-3C1B-61683BD28D2C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6F11C8-CEF4-A246-48DD-D8FF0C0F74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40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B629FB4-42CB-A579-3E23-BF6409EA94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-723" b="264"/>
          <a:stretch/>
        </p:blipFill>
        <p:spPr>
          <a:xfrm>
            <a:off x="7138136" y="2276872"/>
            <a:ext cx="2305953" cy="27581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D3B94-4C81-A3E6-2F86-29CD8A5E0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8888" y="5229200"/>
            <a:ext cx="3877072" cy="655542"/>
          </a:xfrm>
        </p:spPr>
        <p:txBody>
          <a:bodyPr/>
          <a:lstStyle/>
          <a:p>
            <a:r>
              <a:rPr lang="es-419" dirty="0"/>
              <a:t>Efecto de </a:t>
            </a:r>
            <a:r>
              <a:rPr lang="es-419" i="1" dirty="0"/>
              <a:t>ringing </a:t>
            </a:r>
            <a:r>
              <a:rPr lang="es-419" dirty="0"/>
              <a:t>en conmutación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325D54-8C07-EAC8-6013-62439D704F6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831407" y="5229200"/>
            <a:ext cx="2919413" cy="655542"/>
          </a:xfrm>
        </p:spPr>
        <p:txBody>
          <a:bodyPr/>
          <a:lstStyle/>
          <a:p>
            <a:r>
              <a:rPr lang="es-AR" dirty="0"/>
              <a:t>Circuito</a:t>
            </a:r>
            <a:r>
              <a:rPr lang="en-US" dirty="0"/>
              <a:t> </a:t>
            </a:r>
            <a:r>
              <a:rPr lang="en-US" i="1" dirty="0"/>
              <a:t>snubber </a:t>
            </a:r>
            <a:r>
              <a:rPr lang="en-US" dirty="0"/>
              <a:t>RC</a:t>
            </a:r>
            <a:endParaRPr lang="es-419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569C02-DC45-F2D5-7E94-63BD9A99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Distorsiones de Forma de Onda</a:t>
            </a:r>
          </a:p>
        </p:txBody>
      </p:sp>
      <p:pic>
        <p:nvPicPr>
          <p:cNvPr id="81" name="Picture Placeholder 80" descr="Chart, scatter chart&#10;&#10;Description automatically generated">
            <a:extLst>
              <a:ext uri="{FF2B5EF4-FFF2-40B4-BE49-F238E27FC236}">
                <a16:creationId xmlns:a16="http://schemas.microsoft.com/office/drawing/2014/main" id="{84123350-9C50-D43A-C90A-78E736AE83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912" r="476"/>
          <a:stretch/>
        </p:blipFill>
        <p:spPr>
          <a:xfrm>
            <a:off x="2189766" y="2636912"/>
            <a:ext cx="2957938" cy="23514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3E1D4-24F4-FC53-926B-E4D95246879C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9463E9-4D94-50F2-11E8-A93A0547D4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AR" dirty="0">
                <a:solidFill>
                  <a:srgbClr val="003252"/>
                </a:solidFill>
              </a:rPr>
              <a:t>Consumo Energético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097280" y="2281657"/>
            <a:ext cx="3990608" cy="3633471"/>
          </a:xfrm>
        </p:spPr>
        <p:txBody>
          <a:bodyPr/>
          <a:lstStyle/>
          <a:p>
            <a:pPr>
              <a:defRPr/>
            </a:pPr>
            <a:r>
              <a:rPr lang="es-AR" dirty="0"/>
              <a:t>A pesar de todos los esfuerzos, en la actualidad el consumo global de energía continua siendo dominado por las fuentes de energía tradicionales.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979B6F-7F8D-45F3-1E68-859E01143694}"/>
              </a:ext>
            </a:extLst>
          </p:cNvPr>
          <p:cNvSpPr/>
          <p:nvPr/>
        </p:nvSpPr>
        <p:spPr>
          <a:xfrm>
            <a:off x="5396342" y="1628800"/>
            <a:ext cx="538017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5779CE7-7391-F406-0012-9414ED0C0B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" b="2"/>
          <a:stretch/>
        </p:blipFill>
        <p:spPr>
          <a:xfrm>
            <a:off x="5254576" y="1524250"/>
            <a:ext cx="6109533" cy="4064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4488B-6D25-1DE4-4F3C-EBC462392F7D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623CEF-B6F1-F56D-F976-2DFDD30FE2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AR" dirty="0">
                <a:solidFill>
                  <a:srgbClr val="003252"/>
                </a:solidFill>
              </a:rPr>
              <a:t>Contenidos</a:t>
            </a:r>
            <a:endParaRPr dirty="0">
              <a:solidFill>
                <a:srgbClr val="003252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 bwMode="auto"/>
        <p:txBody>
          <a:bodyPr/>
          <a:lstStyle/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Motivación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Planteo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n-US" dirty="0"/>
              <a:t>Diseño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Implementación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Pruebas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b="1" dirty="0"/>
              <a:t>Conclusiones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254" r="254"/>
          <a:stretch/>
        </p:blipFill>
        <p:spPr bwMode="auto">
          <a:xfrm>
            <a:off x="4661750" y="627730"/>
            <a:ext cx="6897790" cy="560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7982AD-A79D-380E-8B05-4AB8C9BF9D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9B7E2-E621-CE7B-5D43-22951762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10693F-5CEC-A0D6-92DB-91A515538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488723" cy="5590250"/>
          </a:xfrm>
        </p:spPr>
        <p:txBody>
          <a:bodyPr/>
          <a:lstStyle/>
          <a:p>
            <a:pPr marL="0" indent="0">
              <a:buNone/>
            </a:pPr>
            <a:r>
              <a:rPr lang="es-419" dirty="0">
                <a:latin typeface="Montserrat SemiBold" pitchFamily="2" charset="0"/>
              </a:rPr>
              <a:t>Objetivos Cumplidos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419" dirty="0">
                <a:latin typeface="Montserrat" pitchFamily="2" charset="0"/>
              </a:rPr>
              <a:t>Diseñar un sistema de acondicionamiento y control de potencia para pilas de combustible.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419" dirty="0">
                <a:latin typeface="Montserrat" pitchFamily="2" charset="0"/>
              </a:rPr>
              <a:t>Proveer la capacidad de evaluar distintos algoritmos de control para aplicación en sistemas reales.</a:t>
            </a:r>
          </a:p>
          <a:p>
            <a:pPr marL="201168" lvl="1" indent="0">
              <a:buNone/>
            </a:pPr>
            <a:endParaRPr lang="es-419" dirty="0">
              <a:latin typeface="Montserrat" pitchFamily="2" charset="0"/>
            </a:endParaRPr>
          </a:p>
          <a:p>
            <a:pPr marL="0" indent="0">
              <a:buNone/>
            </a:pPr>
            <a:r>
              <a:rPr lang="es-419" dirty="0">
                <a:latin typeface="Montserrat SemiBold" pitchFamily="2" charset="0"/>
              </a:rPr>
              <a:t>Desarrollo a Futuro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419" dirty="0">
                <a:latin typeface="Montserrat" pitchFamily="2" charset="0"/>
              </a:rPr>
              <a:t>Programación de firmware y distintos algoritmos de control para su evaluación.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419" dirty="0">
                <a:latin typeface="Montserrat" pitchFamily="2" charset="0"/>
              </a:rPr>
              <a:t>Corrección de errores menores en el diseño de hardware de la plataforma.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C1AB7-4198-ADA9-9A4B-C2F46606134A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VI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1100-5891-8DD3-CA78-321F0FBC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84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419" dirty="0"/>
              <a:t>¡Muchas Gracias!</a:t>
            </a:r>
            <a:endParaRPr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half" idx="2"/>
          </p:nvPr>
        </p:nvSpPr>
        <p:spPr bwMode="auto"/>
        <p:txBody>
          <a:bodyPr>
            <a:normAutofit/>
          </a:bodyPr>
          <a:lstStyle/>
          <a:p>
            <a:pPr>
              <a:lnSpc>
                <a:spcPts val="2000"/>
              </a:lnSpc>
              <a:defRPr/>
            </a:pPr>
            <a:r>
              <a:rPr lang="es-419" dirty="0"/>
              <a:t>¿Preguntas?</a:t>
            </a:r>
            <a:endParaRPr dirty="0"/>
          </a:p>
        </p:txBody>
      </p:sp>
      <p:pic>
        <p:nvPicPr>
          <p:cNvPr id="21" name="Picture Placeholder 20" descr="A close 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7F49CE2-3581-2751-DCCB-EF6BF1406C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80000"/>
          </a:blip>
          <a:srcRect t="29893" b="29893"/>
          <a:stretch>
            <a:fillRect/>
          </a:stretch>
        </p:blipFill>
        <p:spPr>
          <a:solidFill>
            <a:schemeClr val="tx2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D8CCF-722F-F57F-388E-89F0CFA2B2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AR" dirty="0">
                <a:solidFill>
                  <a:srgbClr val="003252"/>
                </a:solidFill>
              </a:rPr>
              <a:t>Contenidos</a:t>
            </a:r>
            <a:endParaRPr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 bwMode="auto"/>
        <p:txBody>
          <a:bodyPr/>
          <a:lstStyle/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Motivación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b="1" dirty="0"/>
              <a:t>Planteo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n-US" dirty="0"/>
              <a:t>Diseño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Implementación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Ensayos</a:t>
            </a:r>
            <a:endParaRPr dirty="0"/>
          </a:p>
          <a:p>
            <a:pPr marL="400050" indent="-400050">
              <a:lnSpc>
                <a:spcPts val="2000"/>
              </a:lnSpc>
              <a:buFont typeface="+mj-lt"/>
              <a:buAutoNum type="romanUcPeriod"/>
              <a:defRPr/>
            </a:pPr>
            <a:r>
              <a:rPr lang="es-AR" dirty="0"/>
              <a:t>Conclusiones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254" r="254"/>
          <a:stretch/>
        </p:blipFill>
        <p:spPr bwMode="auto">
          <a:xfrm>
            <a:off x="4661750" y="627730"/>
            <a:ext cx="6897790" cy="560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27631-3A00-8C11-3883-8B914A1D5F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545" r="-545"/>
          <a:stretch/>
        </p:blipFill>
        <p:spPr bwMode="auto">
          <a:xfrm>
            <a:off x="6096000" y="880980"/>
            <a:ext cx="4752528" cy="50960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1097280" y="2782625"/>
            <a:ext cx="4206632" cy="1292750"/>
          </a:xfrm>
        </p:spPr>
        <p:txBody>
          <a:bodyPr/>
          <a:lstStyle/>
          <a:p>
            <a:pPr>
              <a:defRPr/>
            </a:pPr>
            <a:r>
              <a:rPr lang="es-AR" dirty="0">
                <a:solidFill>
                  <a:srgbClr val="003252"/>
                </a:solidFill>
              </a:rPr>
              <a:t>Sistema Híbrido de Generación de Energía</a:t>
            </a:r>
            <a:r>
              <a:rPr lang="es-AR" dirty="0"/>
              <a:t>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D89A2-8BAA-CB0A-3571-5D92DAEA917F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2DA74-4848-2518-F7A5-5DDD579C3C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 bwMode="auto">
          <a:xfrm>
            <a:off x="2252716" y="2291402"/>
            <a:ext cx="7747526" cy="3615125"/>
          </a:xfrm>
          <a:prstGeom prst="rect">
            <a:avLst/>
          </a:prstGeom>
          <a:noFill/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 bwMode="auto">
          <a:xfrm>
            <a:off x="1097280" y="942871"/>
            <a:ext cx="10058400" cy="1289304"/>
          </a:xfrm>
        </p:spPr>
        <p:txBody>
          <a:bodyPr/>
          <a:lstStyle/>
          <a:p>
            <a:pPr>
              <a:defRPr/>
            </a:pPr>
            <a:r>
              <a:rPr lang="es-AR" dirty="0">
                <a:solidFill>
                  <a:srgbClr val="003252"/>
                </a:solidFill>
              </a:rPr>
              <a:t>Módulo</a:t>
            </a:r>
            <a:r>
              <a:rPr lang="en-US" dirty="0">
                <a:solidFill>
                  <a:srgbClr val="003252"/>
                </a:solidFill>
              </a:rPr>
              <a:t> de Celdas de Combustible</a:t>
            </a:r>
            <a:endParaRPr dirty="0">
              <a:solidFill>
                <a:srgbClr val="00325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A1E2D-8AF0-1C81-2D35-410382AF342B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5F651-848F-4820-55CA-902793CFE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0746263" name="Picture Placeholder 240746262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 bwMode="auto">
          <a:xfrm>
            <a:off x="5879976" y="761644"/>
            <a:ext cx="4752528" cy="5334712"/>
          </a:xfrm>
          <a:prstGeom prst="rect">
            <a:avLst/>
          </a:prstGeom>
        </p:spPr>
      </p:pic>
      <p:sp>
        <p:nvSpPr>
          <p:cNvPr id="199820241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97280" y="942869"/>
            <a:ext cx="4157295" cy="1292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>
                <a:latin typeface="Montserrat SemiBold"/>
              </a:defRPr>
            </a:lvl1pPr>
          </a:lstStyle>
          <a:p>
            <a:pPr>
              <a:defRPr/>
            </a:pPr>
            <a:r>
              <a:rPr cap="none" dirty="0">
                <a:solidFill>
                  <a:srgbClr val="003252"/>
                </a:solidFill>
                <a:latin typeface="Fraunces 144pt Soft" pitchFamily="2" charset="0"/>
              </a:rPr>
              <a:t>Celda de Combustible</a:t>
            </a:r>
          </a:p>
        </p:txBody>
      </p:sp>
      <p:sp>
        <p:nvSpPr>
          <p:cNvPr id="193974064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097281" y="2281656"/>
            <a:ext cx="3846592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  <a:latin typeface="Montserrat"/>
              </a:defRPr>
            </a:lvl1pPr>
            <a:lvl2pPr marL="201168" indent="0">
              <a:buClr>
                <a:schemeClr val="tx1"/>
              </a:buClr>
              <a:buFont typeface="Arial"/>
              <a:buNone/>
              <a:defRPr sz="1400">
                <a:solidFill>
                  <a:schemeClr val="tx1"/>
                </a:solidFill>
                <a:latin typeface="Montserrat"/>
              </a:defRPr>
            </a:lvl2pPr>
            <a:lvl3pPr marL="384048" indent="0">
              <a:buClr>
                <a:schemeClr val="tx1"/>
              </a:buClr>
              <a:buFont typeface="Arial"/>
              <a:buNone/>
              <a:defRPr sz="1100">
                <a:solidFill>
                  <a:schemeClr val="tx1"/>
                </a:solidFill>
                <a:latin typeface="Montserrat"/>
              </a:defRPr>
            </a:lvl3pPr>
            <a:lvl4pPr marL="566928" indent="0">
              <a:buClr>
                <a:schemeClr val="tx1"/>
              </a:buClr>
              <a:buFont typeface="Arial"/>
              <a:buNone/>
              <a:defRPr sz="1100">
                <a:solidFill>
                  <a:schemeClr val="tx1"/>
                </a:solidFill>
                <a:latin typeface="Montserrat"/>
              </a:defRPr>
            </a:lvl4pPr>
            <a:lvl5pPr marL="749808" indent="0">
              <a:buClr>
                <a:schemeClr val="tx1"/>
              </a:buClr>
              <a:buFont typeface="Arial"/>
              <a:buNone/>
              <a:defRPr sz="1100">
                <a:solidFill>
                  <a:schemeClr val="tx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s-419" dirty="0"/>
              <a:t>Celda galvánica alimentada por combustible y comburente, que transforma la energía química libre de una reacción a energía eléctrica utilizable.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50FB1-6D77-2E76-CD3C-6B28EEB5162D}"/>
              </a:ext>
            </a:extLst>
          </p:cNvPr>
          <p:cNvSpPr txBox="1"/>
          <p:nvPr/>
        </p:nvSpPr>
        <p:spPr bwMode="auto">
          <a:xfrm>
            <a:off x="-53573" y="22703"/>
            <a:ext cx="7451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3200" b="1" dirty="0">
                <a:solidFill>
                  <a:srgbClr val="FFFFFF"/>
                </a:solidFill>
                <a:latin typeface="Fraunces 144pt Soft" pitchFamily="2" charset="0"/>
              </a:rPr>
              <a:t>II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9B2214-2D0F-8DFD-48B9-FA4E41F86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09" y="3933056"/>
            <a:ext cx="4157295" cy="5775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7DE7AA-E9B2-7733-1479-ACA221EBF3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Retrospect"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/>
        </a:gradFill>
        <a:gradFill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Copy version (1)</Template>
  <TotalTime>8252</TotalTime>
  <Words>2987</Words>
  <Application>Microsoft Office PowerPoint</Application>
  <DocSecurity>0</DocSecurity>
  <PresentationFormat>Widescreen</PresentationFormat>
  <Paragraphs>680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Century Gothic</vt:lpstr>
      <vt:lpstr>Fraunces 144pt Soft</vt:lpstr>
      <vt:lpstr>Fraunces 72pt Soft</vt:lpstr>
      <vt:lpstr>Montserrat</vt:lpstr>
      <vt:lpstr>Montserrat SemiBold</vt:lpstr>
      <vt:lpstr>Wingdings</vt:lpstr>
      <vt:lpstr>RetrospectVTI</vt:lpstr>
      <vt:lpstr>Diseño y Desarrollo de una Plataforma Experimental de Evaluación de Sistemas Híbridos Basados en Pilas de Combustible</vt:lpstr>
      <vt:lpstr>Contenidos</vt:lpstr>
      <vt:lpstr>Calentamiento Global</vt:lpstr>
      <vt:lpstr>Emisiones de CO2</vt:lpstr>
      <vt:lpstr>Consumo Energético</vt:lpstr>
      <vt:lpstr>Contenidos</vt:lpstr>
      <vt:lpstr>Sistema Híbrido de Generación de Energía </vt:lpstr>
      <vt:lpstr>Módulo de Celdas de Combustible</vt:lpstr>
      <vt:lpstr>Celda de Combustible</vt:lpstr>
      <vt:lpstr>Convertidores CC-CC Conmutados Principios Básicos</vt:lpstr>
      <vt:lpstr>Convertidor CC-CC Conmutado Tipo Puente Completo</vt:lpstr>
      <vt:lpstr>Formas de Onda del Convertidor</vt:lpstr>
      <vt:lpstr>Sistema de Control</vt:lpstr>
      <vt:lpstr>Contenidos</vt:lpstr>
      <vt:lpstr>Sistema Completo</vt:lpstr>
      <vt:lpstr>Diseño del Convertidor</vt:lpstr>
      <vt:lpstr>Diseño del Convertidor: Llaves y Diodos</vt:lpstr>
      <vt:lpstr>PowerPoint Presentation</vt:lpstr>
      <vt:lpstr>Circuito de Excitación (Driver)</vt:lpstr>
      <vt:lpstr>Diseño y Selección del Circuito de Excitación </vt:lpstr>
      <vt:lpstr>Sistema de Medición</vt:lpstr>
      <vt:lpstr>Sistema de Medición:  Adquisición</vt:lpstr>
      <vt:lpstr>Sensores Seleccionados</vt:lpstr>
      <vt:lpstr>Sistema de Medición: Acondicionamiento</vt:lpstr>
      <vt:lpstr>Sistema de Medición: Transmisión</vt:lpstr>
      <vt:lpstr>Protocolo I2C</vt:lpstr>
      <vt:lpstr>Etapa de Aislación de Señal </vt:lpstr>
      <vt:lpstr>Etapa de Aislación de Señal </vt:lpstr>
      <vt:lpstr>Aisladores Seleccionados</vt:lpstr>
      <vt:lpstr>Separación de Línea de Datos I2C</vt:lpstr>
      <vt:lpstr>Sistema de Control</vt:lpstr>
      <vt:lpstr>Periféricos Importantes</vt:lpstr>
      <vt:lpstr>Comunicación USB</vt:lpstr>
      <vt:lpstr>Circuito de Alimentación</vt:lpstr>
      <vt:lpstr>Circuito de Alimentación</vt:lpstr>
      <vt:lpstr>Contenidos</vt:lpstr>
      <vt:lpstr>Implementación </vt:lpstr>
      <vt:lpstr>Placa de Circuito Impreso (PCB)</vt:lpstr>
      <vt:lpstr>Placa de Circuito Impreso (PCB)</vt:lpstr>
      <vt:lpstr>Soldadura de Componentes</vt:lpstr>
      <vt:lpstr>Resultado Final</vt:lpstr>
      <vt:lpstr>Contenidos</vt:lpstr>
      <vt:lpstr>Ensayos</vt:lpstr>
      <vt:lpstr>Ensayo sin Carga</vt:lpstr>
      <vt:lpstr>Ensayo sin Carga</vt:lpstr>
      <vt:lpstr>Ensayo con Carga</vt:lpstr>
      <vt:lpstr>Ensayo con Carga – 15 V </vt:lpstr>
      <vt:lpstr>Ensayo con Carga – 30 V </vt:lpstr>
      <vt:lpstr>Distorsiones de Forma de Onda</vt:lpstr>
      <vt:lpstr>Contenidos</vt:lpstr>
      <vt:lpstr>Conclusiones</vt:lpstr>
      <vt:lpstr>¡Muchas Gracias!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Party</dc:title>
  <dc:subject/>
  <dc:creator>Tomas Tavella</dc:creator>
  <cp:keywords/>
  <dc:description/>
  <cp:lastModifiedBy>Tomas Tavella</cp:lastModifiedBy>
  <cp:revision>716</cp:revision>
  <dcterms:created xsi:type="dcterms:W3CDTF">2022-12-05T19:56:27Z</dcterms:created>
  <dcterms:modified xsi:type="dcterms:W3CDTF">2022-12-15T16:00:16Z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